
<file path=[Content_Types].xml><?xml version="1.0" encoding="utf-8"?>
<Types xmlns="http://schemas.openxmlformats.org/package/2006/content-types">
  <Default Extension="png" ContentType="image/png"/>
  <Default Extension="jpeg" ContentType="image/jpeg"/>
  <Default Extension="m4a" ContentType="audio/unknown"/>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540" r:id="rId2"/>
    <p:sldId id="544" r:id="rId3"/>
    <p:sldId id="547" r:id="rId4"/>
    <p:sldId id="548" r:id="rId5"/>
    <p:sldId id="549" r:id="rId6"/>
    <p:sldId id="551" r:id="rId7"/>
    <p:sldId id="552" r:id="rId8"/>
    <p:sldId id="553" r:id="rId9"/>
    <p:sldId id="564" r:id="rId10"/>
    <p:sldId id="565" r:id="rId11"/>
    <p:sldId id="566" r:id="rId12"/>
    <p:sldId id="554" r:id="rId13"/>
    <p:sldId id="555" r:id="rId14"/>
    <p:sldId id="556" r:id="rId15"/>
    <p:sldId id="525" r:id="rId16"/>
    <p:sldId id="541" r:id="rId17"/>
    <p:sldId id="542" r:id="rId18"/>
    <p:sldId id="557" r:id="rId19"/>
    <p:sldId id="558" r:id="rId20"/>
    <p:sldId id="559" r:id="rId21"/>
    <p:sldId id="567" r:id="rId22"/>
    <p:sldId id="568" r:id="rId23"/>
    <p:sldId id="569" r:id="rId24"/>
    <p:sldId id="543" r:id="rId25"/>
    <p:sldId id="545" r:id="rId26"/>
    <p:sldId id="546" r:id="rId27"/>
    <p:sldId id="560" r:id="rId28"/>
    <p:sldId id="562" r:id="rId29"/>
    <p:sldId id="563" r:id="rId30"/>
    <p:sldId id="561" r:id="rId31"/>
    <p:sldId id="570" r:id="rId32"/>
    <p:sldId id="571" r:id="rId33"/>
    <p:sldId id="572" r:id="rId34"/>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1C06"/>
    <a:srgbClr val="0000FF"/>
    <a:srgbClr val="FFFFFF"/>
    <a:srgbClr val="F84E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7" autoAdjust="0"/>
    <p:restoredTop sz="94660"/>
  </p:normalViewPr>
  <p:slideViewPr>
    <p:cSldViewPr>
      <p:cViewPr varScale="1">
        <p:scale>
          <a:sx n="108" d="100"/>
          <a:sy n="108" d="100"/>
        </p:scale>
        <p:origin x="-90" y="-48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EB00B6-0143-4590-8DA4-24B72868DB1A}" type="doc">
      <dgm:prSet loTypeId="urn:microsoft.com/office/officeart/2005/8/layout/hProcess6" loCatId="process" qsTypeId="urn:microsoft.com/office/officeart/2005/8/quickstyle/simple1" qsCatId="simple" csTypeId="urn:microsoft.com/office/officeart/2005/8/colors/accent3_1" csCatId="accent3" phldr="1"/>
      <dgm:spPr/>
      <dgm:t>
        <a:bodyPr/>
        <a:lstStyle/>
        <a:p>
          <a:endParaRPr lang="en-GB"/>
        </a:p>
      </dgm:t>
    </dgm:pt>
    <dgm:pt modelId="{E496D6DD-53B8-4C96-854B-ECF241147F4A}">
      <dgm:prSet/>
      <dgm:spPr/>
      <dgm:t>
        <a:bodyPr/>
        <a:lstStyle/>
        <a:p>
          <a:pPr rtl="0"/>
          <a:r>
            <a:rPr lang="en-GB" dirty="0"/>
            <a:t>Click here to continue</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E7A747FB-E5DA-4116-95B2-B04933CBB84B}" type="parTrans" cxnId="{C9C48FF9-96EA-4FBD-B409-44ABC278A583}">
      <dgm:prSet/>
      <dgm:spPr/>
      <dgm:t>
        <a:bodyPr/>
        <a:lstStyle/>
        <a:p>
          <a:endParaRPr lang="en-GB"/>
        </a:p>
      </dgm:t>
    </dgm:pt>
    <dgm:pt modelId="{F8837499-9EFB-475B-9B5D-B6D3FF0AE116}" type="sibTrans" cxnId="{C9C48FF9-96EA-4FBD-B409-44ABC278A583}">
      <dgm:prSet/>
      <dgm:spPr/>
      <dgm:t>
        <a:bodyPr/>
        <a:lstStyle/>
        <a:p>
          <a:endParaRPr lang="en-GB"/>
        </a:p>
      </dgm:t>
    </dgm:pt>
    <dgm:pt modelId="{78D97F81-F8A4-4CD9-A154-8B83FBC4EB4E}" type="pres">
      <dgm:prSet presAssocID="{C7EB00B6-0143-4590-8DA4-24B72868DB1A}" presName="theList" presStyleCnt="0">
        <dgm:presLayoutVars>
          <dgm:dir/>
          <dgm:animLvl val="lvl"/>
          <dgm:resizeHandles val="exact"/>
        </dgm:presLayoutVars>
      </dgm:prSet>
      <dgm:spPr/>
      <dgm:t>
        <a:bodyPr/>
        <a:lstStyle/>
        <a:p>
          <a:endParaRPr lang="en-GB"/>
        </a:p>
      </dgm:t>
    </dgm:pt>
    <dgm:pt modelId="{F4608019-3E06-48DC-BFB6-752032931759}" type="pres">
      <dgm:prSet presAssocID="{E496D6DD-53B8-4C96-854B-ECF241147F4A}" presName="compNode" presStyleCnt="0"/>
      <dgm:spPr/>
    </dgm:pt>
    <dgm:pt modelId="{20800DC9-7E54-4D4C-AB87-CBC89A65F43D}" type="pres">
      <dgm:prSet presAssocID="{E496D6DD-53B8-4C96-854B-ECF241147F4A}" presName="noGeometry" presStyleCnt="0"/>
      <dgm:spPr/>
    </dgm:pt>
    <dgm:pt modelId="{C66C1ACA-8331-41CE-8EE8-5E3D9F102C47}" type="pres">
      <dgm:prSet presAssocID="{E496D6DD-53B8-4C96-854B-ECF241147F4A}" presName="childTextVisible" presStyleLbl="bgAccFollowNode1" presStyleIdx="0" presStyleCnt="1">
        <dgm:presLayoutVars>
          <dgm:bulletEnabled val="1"/>
        </dgm:presLayoutVars>
      </dgm:prSet>
      <dgm:spPr/>
    </dgm:pt>
    <dgm:pt modelId="{C97339D6-C7FE-4654-B3B4-8660C06B6D1A}" type="pres">
      <dgm:prSet presAssocID="{E496D6DD-53B8-4C96-854B-ECF241147F4A}" presName="childTextHidden" presStyleLbl="bgAccFollowNode1" presStyleIdx="0" presStyleCnt="1"/>
      <dgm:spPr/>
    </dgm:pt>
    <dgm:pt modelId="{8F31E90D-5F79-4551-A10E-1AE0B65671FD}" type="pres">
      <dgm:prSet presAssocID="{E496D6DD-53B8-4C96-854B-ECF241147F4A}" presName="parentText" presStyleLbl="node1" presStyleIdx="0" presStyleCnt="1" custScaleX="1622443" custScaleY="165538">
        <dgm:presLayoutVars>
          <dgm:chMax val="1"/>
          <dgm:bulletEnabled val="1"/>
        </dgm:presLayoutVars>
      </dgm:prSet>
      <dgm:spPr/>
      <dgm:t>
        <a:bodyPr/>
        <a:lstStyle/>
        <a:p>
          <a:endParaRPr lang="en-GB"/>
        </a:p>
      </dgm:t>
    </dgm:pt>
  </dgm:ptLst>
  <dgm:cxnLst>
    <dgm:cxn modelId="{C9C48FF9-96EA-4FBD-B409-44ABC278A583}" srcId="{C7EB00B6-0143-4590-8DA4-24B72868DB1A}" destId="{E496D6DD-53B8-4C96-854B-ECF241147F4A}" srcOrd="0" destOrd="0" parTransId="{E7A747FB-E5DA-4116-95B2-B04933CBB84B}" sibTransId="{F8837499-9EFB-475B-9B5D-B6D3FF0AE116}"/>
    <dgm:cxn modelId="{48E2353A-D972-4E8E-BF10-0B63AA5F3AF6}" type="presOf" srcId="{C7EB00B6-0143-4590-8DA4-24B72868DB1A}" destId="{78D97F81-F8A4-4CD9-A154-8B83FBC4EB4E}" srcOrd="0" destOrd="0" presId="urn:microsoft.com/office/officeart/2005/8/layout/hProcess6"/>
    <dgm:cxn modelId="{49B148B9-0A04-40E2-9F1A-FDF1650A7B0D}" type="presOf" srcId="{E496D6DD-53B8-4C96-854B-ECF241147F4A}" destId="{8F31E90D-5F79-4551-A10E-1AE0B65671FD}" srcOrd="0" destOrd="0" presId="urn:microsoft.com/office/officeart/2005/8/layout/hProcess6"/>
    <dgm:cxn modelId="{80B323B5-D40C-4E9E-8BA8-2DB7A0D29E5C}" type="presParOf" srcId="{78D97F81-F8A4-4CD9-A154-8B83FBC4EB4E}" destId="{F4608019-3E06-48DC-BFB6-752032931759}" srcOrd="0" destOrd="0" presId="urn:microsoft.com/office/officeart/2005/8/layout/hProcess6"/>
    <dgm:cxn modelId="{597F1AB8-EEE3-4E31-A075-0A8E58FED660}" type="presParOf" srcId="{F4608019-3E06-48DC-BFB6-752032931759}" destId="{20800DC9-7E54-4D4C-AB87-CBC89A65F43D}" srcOrd="0" destOrd="0" presId="urn:microsoft.com/office/officeart/2005/8/layout/hProcess6"/>
    <dgm:cxn modelId="{F5E226EC-4411-4D02-8C1C-3F2D8A5D105E}" type="presParOf" srcId="{F4608019-3E06-48DC-BFB6-752032931759}" destId="{C66C1ACA-8331-41CE-8EE8-5E3D9F102C47}" srcOrd="1" destOrd="0" presId="urn:microsoft.com/office/officeart/2005/8/layout/hProcess6"/>
    <dgm:cxn modelId="{330D9138-676E-4259-8F6D-6E986FF10F5B}" type="presParOf" srcId="{F4608019-3E06-48DC-BFB6-752032931759}" destId="{C97339D6-C7FE-4654-B3B4-8660C06B6D1A}" srcOrd="2" destOrd="0" presId="urn:microsoft.com/office/officeart/2005/8/layout/hProcess6"/>
    <dgm:cxn modelId="{42489B7D-EB7F-4DA8-853B-230DF113E9F2}" type="presParOf" srcId="{F4608019-3E06-48DC-BFB6-752032931759}" destId="{8F31E90D-5F79-4551-A10E-1AE0B65671FD}" srcOrd="3" destOrd="0" presId="urn:microsoft.com/office/officeart/2005/8/layout/hProcess6"/>
  </dgm:cxnLst>
  <dgm:bg/>
  <dgm:whole/>
  <dgm:extLst>
    <a:ext uri="http://schemas.microsoft.com/office/drawing/2008/diagram">
      <dsp:dataModelExt xmlns:dsp="http://schemas.microsoft.com/office/drawing/2008/diagram" relId="rId1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C1ACA-8331-41CE-8EE8-5E3D9F102C47}">
      <dsp:nvSpPr>
        <dsp:cNvPr id="0" name=""/>
        <dsp:cNvSpPr/>
      </dsp:nvSpPr>
      <dsp:spPr>
        <a:xfrm>
          <a:off x="4032448" y="0"/>
          <a:ext cx="422515" cy="369332"/>
        </a:xfrm>
        <a:prstGeom prst="rightArrow">
          <a:avLst>
            <a:gd name="adj1" fmla="val 70000"/>
            <a:gd name="adj2" fmla="val 50000"/>
          </a:avLst>
        </a:prstGeom>
        <a:solidFill>
          <a:schemeClr val="lt1">
            <a:alpha val="90000"/>
            <a:tint val="40000"/>
            <a:hueOff val="0"/>
            <a:satOff val="0"/>
            <a:lumOff val="0"/>
            <a:alphaOff val="0"/>
          </a:schemeClr>
        </a:solidFill>
        <a:ln w="26425"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31E90D-5F79-4551-A10E-1AE0B65671FD}">
      <dsp:nvSpPr>
        <dsp:cNvPr id="0" name=""/>
        <dsp:cNvSpPr/>
      </dsp:nvSpPr>
      <dsp:spPr>
        <a:xfrm>
          <a:off x="2318678" y="9809"/>
          <a:ext cx="3427539" cy="349712"/>
        </a:xfrm>
        <a:prstGeom prst="ellipse">
          <a:avLst/>
        </a:prstGeom>
        <a:solidFill>
          <a:schemeClr val="lt1">
            <a:hueOff val="0"/>
            <a:satOff val="0"/>
            <a:lumOff val="0"/>
            <a:alphaOff val="0"/>
          </a:schemeClr>
        </a:solidFill>
        <a:ln w="2642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GB" sz="1700" kern="1200" dirty="0"/>
            <a:t>Click here to continue</a:t>
          </a:r>
        </a:p>
      </dsp:txBody>
      <dsp:txXfrm>
        <a:off x="2820629" y="61023"/>
        <a:ext cx="2423637" cy="24728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3433B95-CB80-4718-B633-F5EB8F8D3D0B}" type="datetimeFigureOut">
              <a:rPr lang="en-GB" smtClean="0"/>
              <a:pPr/>
              <a:t>21/03/2018</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FAD8296-DC11-4B4A-9EF6-AE3F96F2E114}" type="slidenum">
              <a:rPr lang="en-GB" smtClean="0"/>
              <a:pPr/>
              <a:t>‹#›</a:t>
            </a:fld>
            <a:endParaRPr lang="en-GB" dirty="0"/>
          </a:p>
        </p:txBody>
      </p:sp>
    </p:spTree>
    <p:extLst>
      <p:ext uri="{BB962C8B-B14F-4D97-AF65-F5344CB8AC3E}">
        <p14:creationId xmlns:p14="http://schemas.microsoft.com/office/powerpoint/2010/main" val="2461664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a:t>
            </a:fld>
            <a:endParaRPr lang="en-GB" dirty="0"/>
          </a:p>
        </p:txBody>
      </p:sp>
    </p:spTree>
    <p:extLst>
      <p:ext uri="{BB962C8B-B14F-4D97-AF65-F5344CB8AC3E}">
        <p14:creationId xmlns:p14="http://schemas.microsoft.com/office/powerpoint/2010/main" val="2306081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11</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12</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13</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14</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15</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16</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17</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18</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19</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20</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3</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21</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22</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23</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24</a:t>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25</a:t>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26</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27</a:t>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28</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29</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30</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4</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31</a:t>
            </a:fld>
            <a:endParaRPr lang="en-GB"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32</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5</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6</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7</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8</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9</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FAD8296-DC11-4B4A-9EF6-AE3F96F2E114}" type="slidenum">
              <a:rPr lang="en-GB" smtClean="0"/>
              <a:pPr/>
              <a:t>10</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2286"/>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88595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114550"/>
            <a:ext cx="6400800" cy="131445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17" name="Footer Placeholder 16"/>
          <p:cNvSpPr>
            <a:spLocks noGrp="1"/>
          </p:cNvSpPr>
          <p:nvPr>
            <p:ph type="ftr" sz="quarter" idx="11"/>
          </p:nvPr>
        </p:nvSpPr>
        <p:spPr/>
        <p:txBody>
          <a:bodyPr/>
          <a:lstStyle/>
          <a:p>
            <a:endParaRPr lang="en-GB" dirty="0"/>
          </a:p>
        </p:txBody>
      </p:sp>
      <p:sp>
        <p:nvSpPr>
          <p:cNvPr id="7" name="Straight Connector 6"/>
          <p:cNvSpPr>
            <a:spLocks noChangeShapeType="1"/>
          </p:cNvSpPr>
          <p:nvPr/>
        </p:nvSpPr>
        <p:spPr bwMode="auto">
          <a:xfrm>
            <a:off x="155448" y="1815084"/>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1586484"/>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1657350"/>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1649588"/>
            <a:ext cx="457200" cy="330994"/>
          </a:xfrm>
        </p:spPr>
        <p:txBody>
          <a:bodyPr/>
          <a:lstStyle>
            <a:lvl1pPr>
              <a:defRPr>
                <a:solidFill>
                  <a:schemeClr val="accent3">
                    <a:shade val="75000"/>
                  </a:schemeClr>
                </a:solidFill>
              </a:defRPr>
            </a:lvl1pPr>
          </a:lstStyle>
          <a:p>
            <a:fld id="{ABD6597E-6382-4A43-835A-A488497EF14F}" type="slidenum">
              <a:rPr lang="en-GB" smtClean="0"/>
              <a:pPr/>
              <a:t>‹#›</a:t>
            </a:fld>
            <a:endParaRPr lang="en-GB" dirty="0"/>
          </a:p>
        </p:txBody>
      </p:sp>
      <p:sp>
        <p:nvSpPr>
          <p:cNvPr id="8" name="Title 7"/>
          <p:cNvSpPr>
            <a:spLocks noGrp="1"/>
          </p:cNvSpPr>
          <p:nvPr>
            <p:ph type="ctrTitle"/>
          </p:nvPr>
        </p:nvSpPr>
        <p:spPr>
          <a:xfrm>
            <a:off x="685800" y="285750"/>
            <a:ext cx="7772400" cy="1314450"/>
          </a:xfrm>
        </p:spPr>
        <p:txBody>
          <a:bodyPr anchor="b"/>
          <a:lstStyle>
            <a:lvl1pPr>
              <a:defRPr sz="4200">
                <a:solidFill>
                  <a:schemeClr val="accent1"/>
                </a:solidFill>
              </a:defRPr>
            </a:lvl1pPr>
          </a:lstStyle>
          <a:p>
            <a:r>
              <a:rPr kumimoji="0" lang="en-US"/>
              <a:t>Click to edit Master title style</a:t>
            </a:r>
          </a:p>
        </p:txBody>
      </p:sp>
      <p:sp>
        <p:nvSpPr>
          <p:cNvPr id="20" name="Footer Placeholder 2"/>
          <p:cNvSpPr txBox="1">
            <a:spLocks/>
          </p:cNvSpPr>
          <p:nvPr userDrawn="1"/>
        </p:nvSpPr>
        <p:spPr>
          <a:xfrm>
            <a:off x="395536" y="4652750"/>
            <a:ext cx="8496944" cy="288036"/>
          </a:xfrm>
          <a:prstGeom prst="rect">
            <a:avLst/>
          </a:prstGeom>
        </p:spPr>
        <p:txBody>
          <a:bodyPr vert="horz" anchor="ctr" anchorCtr="0"/>
          <a:lstStyle>
            <a:defPPr>
              <a:defRPr lang="en-US"/>
            </a:defPPr>
            <a:lvl1pPr marL="0" algn="ctr" defTabSz="914400" rtl="0" eaLnBrk="1" latinLnBrk="0" hangingPunct="1">
              <a:defRPr kumimoji="0"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Visit us at HRGS.co.uk or at The Heritage Hub, The Forum Shopping Centre, Sittingbourne</a:t>
            </a:r>
            <a:endParaRPr lang="en-GB"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BD6597E-6382-4A43-835A-A488497EF14F}" type="slidenum">
              <a:rPr lang="en-GB" smtClean="0"/>
              <a:pPr/>
              <a:t>‹#›</a:t>
            </a:fld>
            <a:endParaRPr lang="en-GB"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16586"/>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802505" y="2458593"/>
            <a:ext cx="468401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194322"/>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2265188"/>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2257426"/>
            <a:ext cx="457200" cy="330994"/>
          </a:xfrm>
        </p:spPr>
        <p:txBody>
          <a:bodyPr/>
          <a:lstStyle/>
          <a:p>
            <a:fld id="{ABD6597E-6382-4A43-835A-A488497EF14F}" type="slidenum">
              <a:rPr lang="en-GB" smtClean="0"/>
              <a:pPr/>
              <a:t>‹#›</a:t>
            </a:fld>
            <a:endParaRPr lang="en-GB" dirty="0"/>
          </a:p>
        </p:txBody>
      </p:sp>
      <p:sp>
        <p:nvSpPr>
          <p:cNvPr id="3" name="Vertical Text Placeholder 2"/>
          <p:cNvSpPr>
            <a:spLocks noGrp="1"/>
          </p:cNvSpPr>
          <p:nvPr>
            <p:ph type="body" orient="vert" idx="1"/>
          </p:nvPr>
        </p:nvSpPr>
        <p:spPr>
          <a:xfrm>
            <a:off x="304800" y="228600"/>
            <a:ext cx="6553200" cy="43660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2" name="Vertical Title 1"/>
          <p:cNvSpPr>
            <a:spLocks noGrp="1"/>
          </p:cNvSpPr>
          <p:nvPr>
            <p:ph type="title" orient="vert"/>
          </p:nvPr>
        </p:nvSpPr>
        <p:spPr>
          <a:xfrm>
            <a:off x="7391400" y="228601"/>
            <a:ext cx="1447800" cy="4388644"/>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4361688" y="769779"/>
            <a:ext cx="457200" cy="330994"/>
          </a:xfrm>
        </p:spPr>
        <p:txBody>
          <a:bodyPr/>
          <a:lstStyle/>
          <a:p>
            <a:fld id="{ABD6597E-6382-4A43-835A-A488497EF14F}" type="slidenum">
              <a:rPr lang="en-GB" smtClean="0"/>
              <a:pPr/>
              <a:t>‹#›</a:t>
            </a:fld>
            <a:endParaRPr lang="en-GB" dirty="0"/>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4288"/>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1714500"/>
            <a:ext cx="8833104" cy="228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06764"/>
            <a:ext cx="8833104" cy="1604772"/>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057400"/>
            <a:ext cx="6480174" cy="1254919"/>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GB" dirty="0"/>
          </a:p>
        </p:txBody>
      </p:sp>
      <p:sp>
        <p:nvSpPr>
          <p:cNvPr id="4" name="Date Placeholder 3"/>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8" name="Straight Connector 7"/>
          <p:cNvSpPr>
            <a:spLocks noChangeShapeType="1"/>
          </p:cNvSpPr>
          <p:nvPr/>
        </p:nvSpPr>
        <p:spPr bwMode="auto">
          <a:xfrm>
            <a:off x="152400" y="18288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1586484"/>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1657350"/>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1649588"/>
            <a:ext cx="457200" cy="330994"/>
          </a:xfrm>
        </p:spPr>
        <p:txBody>
          <a:bodyPr/>
          <a:lstStyle>
            <a:lvl1pPr>
              <a:defRPr>
                <a:solidFill>
                  <a:schemeClr val="accent3">
                    <a:shade val="75000"/>
                  </a:schemeClr>
                </a:solidFill>
              </a:defRPr>
            </a:lvl1pPr>
          </a:lstStyle>
          <a:p>
            <a:fld id="{ABD6597E-6382-4A43-835A-A488497EF14F}" type="slidenum">
              <a:rPr lang="en-GB" smtClean="0"/>
              <a:pPr/>
              <a:t>‹#›</a:t>
            </a:fld>
            <a:endParaRPr lang="en-GB" dirty="0"/>
          </a:p>
        </p:txBody>
      </p:sp>
      <p:sp>
        <p:nvSpPr>
          <p:cNvPr id="2" name="Title 1"/>
          <p:cNvSpPr>
            <a:spLocks noGrp="1"/>
          </p:cNvSpPr>
          <p:nvPr>
            <p:ph type="title"/>
          </p:nvPr>
        </p:nvSpPr>
        <p:spPr>
          <a:xfrm>
            <a:off x="722313" y="400050"/>
            <a:ext cx="7772400" cy="1143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171450"/>
            <a:ext cx="8534400" cy="569214"/>
          </a:xfrm>
        </p:spPr>
        <p:txBody>
          <a:bodyPr/>
          <a:lstStyle/>
          <a:p>
            <a:r>
              <a:rPr kumimoji="0" lang="en-US"/>
              <a:t>Click to edit Master title style</a:t>
            </a:r>
          </a:p>
        </p:txBody>
      </p:sp>
      <p:sp>
        <p:nvSpPr>
          <p:cNvPr id="5" name="Date Placeholder 4"/>
          <p:cNvSpPr>
            <a:spLocks noGrp="1"/>
          </p:cNvSpPr>
          <p:nvPr>
            <p:ph type="dt" sz="half" idx="10"/>
          </p:nvPr>
        </p:nvSpPr>
        <p:spPr>
          <a:xfrm>
            <a:off x="5791200" y="4807458"/>
            <a:ext cx="3044952" cy="274320"/>
          </a:xfrm>
        </p:spPr>
        <p:txBody>
          <a:bodyPr/>
          <a:lstStyle/>
          <a:p>
            <a:fld id="{52244E88-71E6-41F7-861F-792B1D291C2C}" type="datetimeFigureOut">
              <a:rPr lang="en-GB" smtClean="0"/>
              <a:pPr/>
              <a:t>21/03/2018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BD6597E-6382-4A43-835A-A488497EF14F}" type="slidenum">
              <a:rPr lang="en-GB" smtClean="0"/>
              <a:pPr/>
              <a:t>‹#›</a:t>
            </a:fld>
            <a:endParaRPr lang="en-GB" dirty="0"/>
          </a:p>
        </p:txBody>
      </p:sp>
      <p:sp>
        <p:nvSpPr>
          <p:cNvPr id="8" name="Straight Connector 7"/>
          <p:cNvSpPr>
            <a:spLocks noChangeShapeType="1"/>
          </p:cNvSpPr>
          <p:nvPr/>
        </p:nvSpPr>
        <p:spPr bwMode="auto">
          <a:xfrm flipV="1">
            <a:off x="4563081" y="1181739"/>
            <a:ext cx="8921" cy="361466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028700"/>
            <a:ext cx="4038600" cy="3511296"/>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028700"/>
            <a:ext cx="4038600" cy="3511296"/>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1650206"/>
            <a:ext cx="0" cy="3140964"/>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08585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028700"/>
            <a:ext cx="8833104" cy="6858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4793742"/>
            <a:ext cx="8833104" cy="233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143000"/>
            <a:ext cx="4040188" cy="549731"/>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1" y="1143000"/>
            <a:ext cx="4041775" cy="54864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8" name="Footer Placeholder 7"/>
          <p:cNvSpPr>
            <a:spLocks noGrp="1"/>
          </p:cNvSpPr>
          <p:nvPr>
            <p:ph type="ftr" sz="quarter" idx="11"/>
          </p:nvPr>
        </p:nvSpPr>
        <p:spPr>
          <a:xfrm>
            <a:off x="304800" y="4807458"/>
            <a:ext cx="3581400" cy="274320"/>
          </a:xfrm>
        </p:spPr>
        <p:txBody>
          <a:bodyPr/>
          <a:lstStyle/>
          <a:p>
            <a:endParaRPr lang="en-GB" dirty="0"/>
          </a:p>
        </p:txBody>
      </p:sp>
      <p:sp>
        <p:nvSpPr>
          <p:cNvPr id="15" name="Straight Connector 14"/>
          <p:cNvSpPr>
            <a:spLocks noChangeShapeType="1"/>
          </p:cNvSpPr>
          <p:nvPr/>
        </p:nvSpPr>
        <p:spPr bwMode="auto">
          <a:xfrm>
            <a:off x="152400" y="96012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1853537"/>
            <a:ext cx="4041648" cy="2863803"/>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1853537"/>
            <a:ext cx="4038600" cy="286664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717027"/>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787893"/>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781812"/>
            <a:ext cx="457200" cy="330994"/>
          </a:xfrm>
        </p:spPr>
        <p:txBody>
          <a:bodyPr/>
          <a:lstStyle>
            <a:lvl1pPr algn="ctr">
              <a:defRPr/>
            </a:lvl1pPr>
          </a:lstStyle>
          <a:p>
            <a:fld id="{ABD6597E-6382-4A43-835A-A488497EF14F}" type="slidenum">
              <a:rPr lang="en-GB" smtClean="0"/>
              <a:pPr/>
              <a:t>‹#›</a:t>
            </a:fld>
            <a:endParaRPr lang="en-GB" dirty="0"/>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a:xfrm>
            <a:off x="4343400" y="777015"/>
            <a:ext cx="457200" cy="330994"/>
          </a:xfrm>
        </p:spPr>
        <p:txBody>
          <a:bodyPr/>
          <a:lstStyle/>
          <a:p>
            <a:fld id="{ABD6597E-6382-4A43-835A-A488497EF14F}"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16586"/>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18872"/>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E3EC3ED-7435-49F9-84C8-03CCA2F8DEDB}" type="datetime4">
              <a:rPr lang="en-US" smtClean="0"/>
              <a:pPr/>
              <a:t>March 21, 2018</a:t>
            </a:fld>
            <a:endParaRPr lang="en-US"/>
          </a:p>
        </p:txBody>
      </p:sp>
      <p:sp>
        <p:nvSpPr>
          <p:cNvPr id="3" name="Footer Placeholder 2"/>
          <p:cNvSpPr>
            <a:spLocks noGrp="1"/>
          </p:cNvSpPr>
          <p:nvPr>
            <p:ph type="ftr" sz="quarter" idx="11"/>
          </p:nvPr>
        </p:nvSpPr>
        <p:spPr/>
        <p:txBody>
          <a:bodyPr/>
          <a:lstStyle/>
          <a:p>
            <a:r>
              <a:rPr lang="en-GB"/>
              <a:t>Visit us at HRGS.co.uk or at The Heritage Hub, The Forum Shopping Centre, Sittingbourne</a:t>
            </a:r>
            <a:endParaRPr lang="en-GB" dirty="0"/>
          </a:p>
        </p:txBody>
      </p:sp>
      <p:sp>
        <p:nvSpPr>
          <p:cNvPr id="4" name="Slide Number Placeholder 3"/>
          <p:cNvSpPr>
            <a:spLocks noGrp="1"/>
          </p:cNvSpPr>
          <p:nvPr>
            <p:ph type="sldNum" sz="quarter" idx="12"/>
          </p:nvPr>
        </p:nvSpPr>
        <p:spPr>
          <a:xfrm>
            <a:off x="4267200" y="4743450"/>
            <a:ext cx="609600" cy="330993"/>
          </a:xfrm>
        </p:spPr>
        <p:txBody>
          <a:bodyPr/>
          <a:lstStyle>
            <a:lvl1pPr>
              <a:defRPr>
                <a:solidFill>
                  <a:srgbClr val="FFFFFF"/>
                </a:solidFill>
              </a:defRPr>
            </a:lvl1pPr>
          </a:lstStyle>
          <a:p>
            <a:fld id="{8B37D5FE-740C-46F5-801A-FA5477D971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14300"/>
            <a:ext cx="8833104" cy="2286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89154"/>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457200"/>
            <a:ext cx="2743200" cy="440055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685800"/>
            <a:ext cx="2362200" cy="74295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485901"/>
            <a:ext cx="2362200" cy="3108722"/>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40005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514350"/>
            <a:ext cx="5638800" cy="405765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171450"/>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242316"/>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234554"/>
            <a:ext cx="457200" cy="330994"/>
          </a:xfrm>
        </p:spPr>
        <p:txBody>
          <a:bodyPr/>
          <a:lstStyle>
            <a:lvl1pPr>
              <a:defRPr>
                <a:solidFill>
                  <a:schemeClr val="accent3">
                    <a:shade val="75000"/>
                  </a:schemeClr>
                </a:solidFill>
              </a:defRPr>
            </a:lvl1pPr>
          </a:lstStyle>
          <a:p>
            <a:fld id="{ABD6597E-6382-4A43-835A-A488497EF14F}" type="slidenum">
              <a:rPr lang="en-GB" smtClean="0"/>
              <a:pPr/>
              <a:t>‹#›</a:t>
            </a:fld>
            <a:endParaRPr lang="en-GB" dirty="0"/>
          </a:p>
        </p:txBody>
      </p:sp>
      <p:sp>
        <p:nvSpPr>
          <p:cNvPr id="21" name="Rectangle 20"/>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2244E88-71E6-41F7-861F-792B1D291C2C}" type="datetimeFigureOut">
              <a:rPr lang="en-GB" smtClean="0"/>
              <a:pPr/>
              <a:t>21/03/2018</a:t>
            </a:fld>
            <a:endParaRPr lang="en-GB" dirty="0"/>
          </a:p>
        </p:txBody>
      </p:sp>
      <p:sp>
        <p:nvSpPr>
          <p:cNvPr id="6" name="Footer Placeholder 5"/>
          <p:cNvSpPr>
            <a:spLocks noGrp="1"/>
          </p:cNvSpPr>
          <p:nvPr>
            <p:ph type="ftr" sz="quarter" idx="11"/>
          </p:nvPr>
        </p:nvSpPr>
        <p:spPr>
          <a:xfrm>
            <a:off x="301752" y="4808136"/>
            <a:ext cx="3383280" cy="274320"/>
          </a:xfrm>
        </p:spPr>
        <p:txBody>
          <a:bodyPr/>
          <a:lstStyle/>
          <a:p>
            <a:endParaRPr lang="en-GB"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40005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14300"/>
            <a:ext cx="8833104" cy="226314"/>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457200"/>
            <a:ext cx="2743200" cy="440055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171450"/>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242316"/>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234554"/>
            <a:ext cx="457200" cy="330994"/>
          </a:xfrm>
        </p:spPr>
        <p:txBody>
          <a:bodyPr/>
          <a:lstStyle/>
          <a:p>
            <a:fld id="{ABD6597E-6382-4A43-835A-A488497EF14F}" type="slidenum">
              <a:rPr lang="en-GB" smtClean="0"/>
              <a:pPr/>
              <a:t>‹#›</a:t>
            </a:fld>
            <a:endParaRPr lang="en-GB" dirty="0"/>
          </a:p>
        </p:txBody>
      </p:sp>
      <p:sp>
        <p:nvSpPr>
          <p:cNvPr id="2" name="Title 1"/>
          <p:cNvSpPr>
            <a:spLocks noGrp="1"/>
          </p:cNvSpPr>
          <p:nvPr>
            <p:ph type="title"/>
          </p:nvPr>
        </p:nvSpPr>
        <p:spPr>
          <a:xfrm>
            <a:off x="3000375" y="3771900"/>
            <a:ext cx="5867400" cy="9144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457200"/>
            <a:ext cx="5867400" cy="32004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742950"/>
            <a:ext cx="2438400" cy="394335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4803738"/>
            <a:ext cx="3044952" cy="274320"/>
          </a:xfrm>
        </p:spPr>
        <p:txBody>
          <a:bodyPr/>
          <a:lstStyle/>
          <a:p>
            <a:fld id="{52244E88-71E6-41F7-861F-792B1D291C2C}" type="datetimeFigureOut">
              <a:rPr lang="en-GB" smtClean="0"/>
              <a:pPr/>
              <a:t>21/03/2018</a:t>
            </a:fld>
            <a:endParaRPr lang="en-GB" dirty="0"/>
          </a:p>
        </p:txBody>
      </p:sp>
      <p:sp>
        <p:nvSpPr>
          <p:cNvPr id="6" name="Footer Placeholder 5"/>
          <p:cNvSpPr>
            <a:spLocks noGrp="1"/>
          </p:cNvSpPr>
          <p:nvPr>
            <p:ph type="ftr" sz="quarter" idx="11"/>
          </p:nvPr>
        </p:nvSpPr>
        <p:spPr>
          <a:xfrm>
            <a:off x="301752" y="4808136"/>
            <a:ext cx="3584448" cy="274320"/>
          </a:xfrm>
        </p:spPr>
        <p:txBody>
          <a:bodyPr/>
          <a:lstStyle/>
          <a:p>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9144000" cy="104502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4803738"/>
            <a:ext cx="3044952" cy="274320"/>
          </a:xfrm>
          <a:prstGeom prst="rect">
            <a:avLst/>
          </a:prstGeom>
        </p:spPr>
        <p:txBody>
          <a:bodyPr vert="horz"/>
          <a:lstStyle>
            <a:lvl1pPr algn="r" eaLnBrk="1" latinLnBrk="0" hangingPunct="1">
              <a:defRPr kumimoji="0" sz="1400">
                <a:solidFill>
                  <a:srgbClr val="FFFFFF"/>
                </a:solidFill>
              </a:defRPr>
            </a:lvl1pPr>
          </a:lstStyle>
          <a:p>
            <a:fld id="{52244E88-71E6-41F7-861F-792B1D291C2C}" type="datetimeFigureOut">
              <a:rPr lang="en-GB" smtClean="0"/>
              <a:pPr/>
              <a:t>21/03/2018</a:t>
            </a:fld>
            <a:endParaRPr lang="en-GB" dirty="0"/>
          </a:p>
        </p:txBody>
      </p:sp>
      <p:sp>
        <p:nvSpPr>
          <p:cNvPr id="3" name="Footer Placeholder 2"/>
          <p:cNvSpPr>
            <a:spLocks noGrp="1"/>
          </p:cNvSpPr>
          <p:nvPr>
            <p:ph type="ftr" sz="quarter" idx="3"/>
          </p:nvPr>
        </p:nvSpPr>
        <p:spPr>
          <a:xfrm>
            <a:off x="304800" y="4808136"/>
            <a:ext cx="3581400" cy="274320"/>
          </a:xfrm>
          <a:prstGeom prst="rect">
            <a:avLst/>
          </a:prstGeom>
        </p:spPr>
        <p:txBody>
          <a:bodyPr vert="horz"/>
          <a:lstStyle>
            <a:lvl1pPr algn="l" eaLnBrk="1" latinLnBrk="0" hangingPunct="1">
              <a:defRPr kumimoji="0" sz="1200">
                <a:solidFill>
                  <a:srgbClr val="FFFFFF"/>
                </a:solidFill>
              </a:defRPr>
            </a:lvl1pPr>
          </a:lstStyle>
          <a:p>
            <a:endParaRPr lang="en-GB" dirty="0"/>
          </a:p>
        </p:txBody>
      </p:sp>
      <p:sp>
        <p:nvSpPr>
          <p:cNvPr id="8" name="Rectangle 7"/>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957557"/>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717027"/>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787893"/>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780131"/>
            <a:ext cx="457200" cy="330994"/>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BD6597E-6382-4A43-835A-A488497EF14F}" type="slidenum">
              <a:rPr lang="en-GB" smtClean="0"/>
              <a:pPr/>
              <a:t>‹#›</a:t>
            </a:fld>
            <a:endParaRPr lang="en-GB" dirty="0"/>
          </a:p>
        </p:txBody>
      </p:sp>
      <p:sp>
        <p:nvSpPr>
          <p:cNvPr id="22" name="Title Placeholder 21"/>
          <p:cNvSpPr>
            <a:spLocks noGrp="1"/>
          </p:cNvSpPr>
          <p:nvPr>
            <p:ph type="title"/>
          </p:nvPr>
        </p:nvSpPr>
        <p:spPr>
          <a:xfrm>
            <a:off x="301752" y="171450"/>
            <a:ext cx="8534400" cy="569214"/>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143000"/>
            <a:ext cx="8534400" cy="3449574"/>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2.xml"/><Relationship Id="rId13" Type="http://schemas.microsoft.com/office/2007/relationships/hdphoto" Target="../media/hdphoto2.wdp"/><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12.xml"/><Relationship Id="rId11" Type="http://schemas.openxmlformats.org/officeDocument/2006/relationships/image" Target="../media/image20.png"/><Relationship Id="rId5" Type="http://schemas.openxmlformats.org/officeDocument/2006/relationships/slide" Target="slide9.xml"/><Relationship Id="rId10" Type="http://schemas.openxmlformats.org/officeDocument/2006/relationships/image" Target="../media/image19.jpeg"/><Relationship Id="rId4" Type="http://schemas.openxmlformats.org/officeDocument/2006/relationships/notesSlide" Target="../notesSlides/notesSlide9.xml"/><Relationship Id="rId9"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slide" Target="slide12.xml"/><Relationship Id="rId12" Type="http://schemas.openxmlformats.org/officeDocument/2006/relationships/image" Target="../media/image19.jpe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image" Target="../media/image15.jpeg"/><Relationship Id="rId5" Type="http://schemas.openxmlformats.org/officeDocument/2006/relationships/slide" Target="slide9.xml"/><Relationship Id="rId10" Type="http://schemas.openxmlformats.org/officeDocument/2006/relationships/slide" Target="slide2.xml"/><Relationship Id="rId4" Type="http://schemas.openxmlformats.org/officeDocument/2006/relationships/notesSlide" Target="../notesSlides/notesSlide10.xml"/><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slide" Target="slide13.xml"/><Relationship Id="rId3" Type="http://schemas.openxmlformats.org/officeDocument/2006/relationships/slide" Target="slide7.xml"/><Relationship Id="rId7" Type="http://schemas.openxmlformats.org/officeDocument/2006/relationships/slide" Target="slide8.xml"/><Relationship Id="rId12" Type="http://schemas.openxmlformats.org/officeDocument/2006/relationships/slide" Target="slide1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24.jpeg"/><Relationship Id="rId5" Type="http://schemas.openxmlformats.org/officeDocument/2006/relationships/slide" Target="slide16.xml"/><Relationship Id="rId10" Type="http://schemas.openxmlformats.org/officeDocument/2006/relationships/image" Target="../media/image23.jpeg"/><Relationship Id="rId4" Type="http://schemas.openxmlformats.org/officeDocument/2006/relationships/slide" Target="slide17.xml"/><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25.jpeg"/><Relationship Id="rId3" Type="http://schemas.openxmlformats.org/officeDocument/2006/relationships/slideLayout" Target="../slideLayouts/slideLayout7.xml"/><Relationship Id="rId7" Type="http://schemas.openxmlformats.org/officeDocument/2006/relationships/image" Target="../media/image8.png"/><Relationship Id="rId12"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15.xml"/><Relationship Id="rId11" Type="http://schemas.openxmlformats.org/officeDocument/2006/relationships/image" Target="../media/image10.png"/><Relationship Id="rId5" Type="http://schemas.openxmlformats.org/officeDocument/2006/relationships/slide" Target="slide12.xml"/><Relationship Id="rId10" Type="http://schemas.openxmlformats.org/officeDocument/2006/relationships/image" Target="../media/image21.jpeg"/><Relationship Id="rId4" Type="http://schemas.openxmlformats.org/officeDocument/2006/relationships/notesSlide" Target="../notesSlides/notesSlide12.xml"/><Relationship Id="rId9" Type="http://schemas.openxmlformats.org/officeDocument/2006/relationships/slide" Target="slide17.xml"/><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jpeg"/><Relationship Id="rId3" Type="http://schemas.openxmlformats.org/officeDocument/2006/relationships/slideLayout" Target="../slideLayouts/slideLayout7.xml"/><Relationship Id="rId7" Type="http://schemas.openxmlformats.org/officeDocument/2006/relationships/slide" Target="slide15.xml"/><Relationship Id="rId12" Type="http://schemas.openxmlformats.org/officeDocument/2006/relationships/image" Target="../media/image21.jpe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slide" Target="slide17.xml"/><Relationship Id="rId5" Type="http://schemas.openxmlformats.org/officeDocument/2006/relationships/slide" Target="slide12.xml"/><Relationship Id="rId10" Type="http://schemas.openxmlformats.org/officeDocument/2006/relationships/slide" Target="slide2.xml"/><Relationship Id="rId4" Type="http://schemas.openxmlformats.org/officeDocument/2006/relationships/notesSlide" Target="../notesSlides/notesSlide13.xml"/><Relationship Id="rId9" Type="http://schemas.microsoft.com/office/2007/relationships/hdphoto" Target="../media/hdphoto2.wdp"/><Relationship Id="rId1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 Target="slide17.xml"/><Relationship Id="rId7"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slide" Target="slide16.xml"/><Relationship Id="rId9" Type="http://schemas.openxmlformats.org/officeDocument/2006/relationships/slide" Target="slide2.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7.xml"/><Relationship Id="rId7" Type="http://schemas.openxmlformats.org/officeDocument/2006/relationships/image" Target="../media/image31.png"/><Relationship Id="rId12"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18.xml"/><Relationship Id="rId11" Type="http://schemas.openxmlformats.org/officeDocument/2006/relationships/image" Target="../media/image10.png"/><Relationship Id="rId5" Type="http://schemas.openxmlformats.org/officeDocument/2006/relationships/slide" Target="slide15.xml"/><Relationship Id="rId10" Type="http://schemas.openxmlformats.org/officeDocument/2006/relationships/slide" Target="slide2.xml"/><Relationship Id="rId4" Type="http://schemas.openxmlformats.org/officeDocument/2006/relationships/notesSlide" Target="../notesSlides/notesSlide15.xm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slide" Target="slide18.xml"/><Relationship Id="rId12" Type="http://schemas.openxmlformats.org/officeDocument/2006/relationships/slide" Target="slide2.xml"/><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microsoft.com/office/2007/relationships/hdphoto" Target="../media/hdphoto2.wdp"/><Relationship Id="rId5" Type="http://schemas.openxmlformats.org/officeDocument/2006/relationships/slide" Target="slide15.xml"/><Relationship Id="rId10" Type="http://schemas.openxmlformats.org/officeDocument/2006/relationships/image" Target="../media/image10.png"/><Relationship Id="rId4" Type="http://schemas.openxmlformats.org/officeDocument/2006/relationships/notesSlide" Target="../notesSlides/notesSlide16.xml"/><Relationship Id="rId9" Type="http://schemas.openxmlformats.org/officeDocument/2006/relationships/image" Target="../media/image32.jpe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 Target="slide17.xml"/><Relationship Id="rId7" Type="http://schemas.openxmlformats.org/officeDocument/2006/relationships/image" Target="../media/image35.tiff"/><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10" Type="http://schemas.openxmlformats.org/officeDocument/2006/relationships/slide" Target="slide19.xml"/><Relationship Id="rId4" Type="http://schemas.openxmlformats.org/officeDocument/2006/relationships/slide" Target="slide2.xml"/><Relationship Id="rId9"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7.xml"/><Relationship Id="rId7" Type="http://schemas.openxmlformats.org/officeDocument/2006/relationships/image" Target="../media/image8.png"/><Relationship Id="rId12"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21.xml"/><Relationship Id="rId11" Type="http://schemas.openxmlformats.org/officeDocument/2006/relationships/image" Target="../media/image10.png"/><Relationship Id="rId5" Type="http://schemas.openxmlformats.org/officeDocument/2006/relationships/slide" Target="slide18.xml"/><Relationship Id="rId10" Type="http://schemas.openxmlformats.org/officeDocument/2006/relationships/image" Target="../media/image36.png"/><Relationship Id="rId4" Type="http://schemas.openxmlformats.org/officeDocument/2006/relationships/notesSlide" Target="../notesSlides/notesSlide18.xml"/><Relationship Id="rId9" Type="http://schemas.openxmlformats.org/officeDocument/2006/relationships/slide" Target="slide17.xml"/></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diagramLayout" Target="../diagrams/layout1.xml"/><Relationship Id="rId3" Type="http://schemas.openxmlformats.org/officeDocument/2006/relationships/slide" Target="slide6.xml"/><Relationship Id="rId7" Type="http://schemas.openxmlformats.org/officeDocument/2006/relationships/slide" Target="slide18.xml"/><Relationship Id="rId12" Type="http://schemas.openxmlformats.org/officeDocument/2006/relationships/diagramData" Target="../diagrams/data1.xml"/><Relationship Id="rId2" Type="http://schemas.openxmlformats.org/officeDocument/2006/relationships/slide" Target="slide3.xml"/><Relationship Id="rId16" Type="http://schemas.microsoft.com/office/2007/relationships/diagramDrawing" Target="../diagrams/drawing1.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slide" Target="slide30.xml"/><Relationship Id="rId5" Type="http://schemas.openxmlformats.org/officeDocument/2006/relationships/slide" Target="slide12.xml"/><Relationship Id="rId15" Type="http://schemas.openxmlformats.org/officeDocument/2006/relationships/diagramColors" Target="../diagrams/colors1.xml"/><Relationship Id="rId10" Type="http://schemas.openxmlformats.org/officeDocument/2006/relationships/slide" Target="slide27.xml"/><Relationship Id="rId4" Type="http://schemas.openxmlformats.org/officeDocument/2006/relationships/slide" Target="slide9.xml"/><Relationship Id="rId9" Type="http://schemas.openxmlformats.org/officeDocument/2006/relationships/slide" Target="slide24.xml"/><Relationship Id="rId1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slide" Target="slide21.xml"/><Relationship Id="rId12" Type="http://schemas.openxmlformats.org/officeDocument/2006/relationships/image" Target="../media/image36.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slide" Target="slide17.xml"/><Relationship Id="rId5" Type="http://schemas.openxmlformats.org/officeDocument/2006/relationships/slide" Target="slide18.xml"/><Relationship Id="rId10" Type="http://schemas.openxmlformats.org/officeDocument/2006/relationships/slide" Target="slide2.xml"/><Relationship Id="rId4" Type="http://schemas.openxmlformats.org/officeDocument/2006/relationships/notesSlide" Target="../notesSlides/notesSlide19.xml"/><Relationship Id="rId9" Type="http://schemas.microsoft.com/office/2007/relationships/hdphoto" Target="../media/hdphoto2.wdp"/></Relationships>
</file>

<file path=ppt/slides/_rels/slide21.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slide" Target="slide22.xml"/><Relationship Id="rId3" Type="http://schemas.openxmlformats.org/officeDocument/2006/relationships/slide" Target="slide7.xml"/><Relationship Id="rId7" Type="http://schemas.openxmlformats.org/officeDocument/2006/relationships/slide" Target="slide8.xml"/><Relationship Id="rId12" Type="http://schemas.openxmlformats.org/officeDocument/2006/relationships/slide" Target="slide2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40.jpeg"/><Relationship Id="rId5" Type="http://schemas.openxmlformats.org/officeDocument/2006/relationships/slide" Target="slide16.xml"/><Relationship Id="rId10" Type="http://schemas.openxmlformats.org/officeDocument/2006/relationships/image" Target="../media/image39.png"/><Relationship Id="rId4" Type="http://schemas.openxmlformats.org/officeDocument/2006/relationships/slide" Target="slide17.xml"/><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8.png"/><Relationship Id="rId12" Type="http://schemas.microsoft.com/office/2007/relationships/hdphoto" Target="../media/hdphoto3.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24.xml"/><Relationship Id="rId11" Type="http://schemas.openxmlformats.org/officeDocument/2006/relationships/image" Target="../media/image42.png"/><Relationship Id="rId5" Type="http://schemas.openxmlformats.org/officeDocument/2006/relationships/slide" Target="slide21.xml"/><Relationship Id="rId15" Type="http://schemas.microsoft.com/office/2007/relationships/hdphoto" Target="../media/hdphoto2.wdp"/><Relationship Id="rId10" Type="http://schemas.openxmlformats.org/officeDocument/2006/relationships/image" Target="../media/image41.png"/><Relationship Id="rId4" Type="http://schemas.openxmlformats.org/officeDocument/2006/relationships/notesSlide" Target="../notesSlides/notesSlide21.xml"/><Relationship Id="rId9" Type="http://schemas.openxmlformats.org/officeDocument/2006/relationships/image" Target="../media/image37.jpeg"/><Relationship Id="rId14" Type="http://schemas.openxmlformats.org/officeDocument/2006/relationships/image" Target="../media/image10.pn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slideLayout" Target="../slideLayouts/slideLayout7.xml"/><Relationship Id="rId7" Type="http://schemas.openxmlformats.org/officeDocument/2006/relationships/image" Target="../media/image10.png"/><Relationship Id="rId12" Type="http://schemas.openxmlformats.org/officeDocument/2006/relationships/image" Target="../media/image42.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image" Target="../media/image41.png"/><Relationship Id="rId5" Type="http://schemas.openxmlformats.org/officeDocument/2006/relationships/slide" Target="slide21.xml"/><Relationship Id="rId10" Type="http://schemas.openxmlformats.org/officeDocument/2006/relationships/image" Target="../media/image37.jpeg"/><Relationship Id="rId4" Type="http://schemas.openxmlformats.org/officeDocument/2006/relationships/notesSlide" Target="../notesSlides/notesSlide22.xml"/><Relationship Id="rId9" Type="http://schemas.openxmlformats.org/officeDocument/2006/relationships/slide" Target="slide2.xml"/><Relationship Id="rId14" Type="http://schemas.openxmlformats.org/officeDocument/2006/relationships/image" Target="../media/image43.png"/></Relationships>
</file>

<file path=ppt/slides/_rels/slide24.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slide" Target="slide25.xml"/><Relationship Id="rId7"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slide" Target="slide26.xml"/><Relationship Id="rId9" Type="http://schemas.openxmlformats.org/officeDocument/2006/relationships/slide" Target="slide2.xml"/></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2.wdp"/><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27.xml"/><Relationship Id="rId11" Type="http://schemas.openxmlformats.org/officeDocument/2006/relationships/slide" Target="slide2.xml"/><Relationship Id="rId5" Type="http://schemas.openxmlformats.org/officeDocument/2006/relationships/slide" Target="slide24.xml"/><Relationship Id="rId10" Type="http://schemas.openxmlformats.org/officeDocument/2006/relationships/image" Target="../media/image49.png"/><Relationship Id="rId4" Type="http://schemas.openxmlformats.org/officeDocument/2006/relationships/notesSlide" Target="../notesSlides/notesSlide24.xml"/><Relationship Id="rId9" Type="http://schemas.openxmlformats.org/officeDocument/2006/relationships/image" Target="../media/image48.jpeg"/></Relationships>
</file>

<file path=ppt/slides/_rels/slide2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slideLayout" Target="../slideLayouts/slideLayout7.xml"/><Relationship Id="rId7" Type="http://schemas.openxmlformats.org/officeDocument/2006/relationships/image" Target="../media/image44.png"/><Relationship Id="rId12" Type="http://schemas.openxmlformats.org/officeDocument/2006/relationships/slide" Target="slide2.xml"/><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7.xml"/><Relationship Id="rId11" Type="http://schemas.microsoft.com/office/2007/relationships/hdphoto" Target="../media/hdphoto2.wdp"/><Relationship Id="rId5" Type="http://schemas.openxmlformats.org/officeDocument/2006/relationships/slide" Target="slide24.xml"/><Relationship Id="rId10" Type="http://schemas.openxmlformats.org/officeDocument/2006/relationships/image" Target="../media/image10.png"/><Relationship Id="rId4" Type="http://schemas.openxmlformats.org/officeDocument/2006/relationships/notesSlide" Target="../notesSlides/notesSlide25.xml"/><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slide" Target="slide25.xml"/><Relationship Id="rId7"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slide" Target="slide29.xml"/><Relationship Id="rId5" Type="http://schemas.openxmlformats.org/officeDocument/2006/relationships/slide" Target="slide2.xml"/><Relationship Id="rId10" Type="http://schemas.openxmlformats.org/officeDocument/2006/relationships/slide" Target="slide28.xml"/><Relationship Id="rId4" Type="http://schemas.openxmlformats.org/officeDocument/2006/relationships/slide" Target="slide26.xml"/><Relationship Id="rId9" Type="http://schemas.openxmlformats.org/officeDocument/2006/relationships/image" Target="../media/image53.png"/></Relationships>
</file>

<file path=ppt/slides/_rels/slide2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7.xml"/><Relationship Id="rId7" Type="http://schemas.openxmlformats.org/officeDocument/2006/relationships/image" Target="../media/image8.png"/><Relationship Id="rId12"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30.xml"/><Relationship Id="rId11" Type="http://schemas.openxmlformats.org/officeDocument/2006/relationships/image" Target="../media/image10.png"/><Relationship Id="rId5" Type="http://schemas.openxmlformats.org/officeDocument/2006/relationships/slide" Target="slide27.xml"/><Relationship Id="rId10" Type="http://schemas.openxmlformats.org/officeDocument/2006/relationships/image" Target="../media/image51.png"/><Relationship Id="rId4" Type="http://schemas.openxmlformats.org/officeDocument/2006/relationships/notesSlide" Target="../notesSlides/notesSlide27.xml"/><Relationship Id="rId9" Type="http://schemas.openxmlformats.org/officeDocument/2006/relationships/slide" Target="slide17.xml"/></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slide" Target="slide30.xml"/><Relationship Id="rId12" Type="http://schemas.openxmlformats.org/officeDocument/2006/relationships/image" Target="../media/image51.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slide" Target="slide17.xml"/><Relationship Id="rId5" Type="http://schemas.openxmlformats.org/officeDocument/2006/relationships/slide" Target="slide27.xml"/><Relationship Id="rId10" Type="http://schemas.openxmlformats.org/officeDocument/2006/relationships/slide" Target="slide2.xml"/><Relationship Id="rId4" Type="http://schemas.openxmlformats.org/officeDocument/2006/relationships/notesSlide" Target="../notesSlides/notesSlide28.xml"/><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4.xml"/><Relationship Id="rId3" Type="http://schemas.openxmlformats.org/officeDocument/2006/relationships/slide" Target="slide17.xml"/><Relationship Id="rId7" Type="http://schemas.openxmlformats.org/officeDocument/2006/relationships/image" Target="../media/image4.png"/><Relationship Id="rId12"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slide" Target="slide2.xml"/><Relationship Id="rId10" Type="http://schemas.openxmlformats.org/officeDocument/2006/relationships/image" Target="../media/image6.jpeg"/><Relationship Id="rId4" Type="http://schemas.openxmlformats.org/officeDocument/2006/relationships/slide" Target="slide16.xml"/><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 Target="slide25.xml"/><Relationship Id="rId7"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slide" Target="slide32.xml"/><Relationship Id="rId5" Type="http://schemas.openxmlformats.org/officeDocument/2006/relationships/slide" Target="slide2.xml"/><Relationship Id="rId10" Type="http://schemas.openxmlformats.org/officeDocument/2006/relationships/slide" Target="slide31.xml"/><Relationship Id="rId4" Type="http://schemas.openxmlformats.org/officeDocument/2006/relationships/slide" Target="slide26.xml"/><Relationship Id="rId9" Type="http://schemas.openxmlformats.org/officeDocument/2006/relationships/image" Target="../media/image57.jpeg"/></Relationships>
</file>

<file path=ppt/slides/_rels/slide3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5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33.xml"/><Relationship Id="rId11" Type="http://schemas.microsoft.com/office/2007/relationships/hdphoto" Target="../media/hdphoto2.wdp"/><Relationship Id="rId5" Type="http://schemas.openxmlformats.org/officeDocument/2006/relationships/slide" Target="slide30.xml"/><Relationship Id="rId10" Type="http://schemas.openxmlformats.org/officeDocument/2006/relationships/image" Target="../media/image10.png"/><Relationship Id="rId4" Type="http://schemas.openxmlformats.org/officeDocument/2006/relationships/notesSlide" Target="../notesSlides/notesSlide30.xml"/><Relationship Id="rId9" Type="http://schemas.openxmlformats.org/officeDocument/2006/relationships/slide" Target="slide17.xml"/></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slide" Target="slide33.xml"/><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24.xml"/><Relationship Id="rId11" Type="http://schemas.openxmlformats.org/officeDocument/2006/relationships/image" Target="../media/image54.png"/><Relationship Id="rId5" Type="http://schemas.openxmlformats.org/officeDocument/2006/relationships/slide" Target="slide30.xml"/><Relationship Id="rId10" Type="http://schemas.openxmlformats.org/officeDocument/2006/relationships/slide" Target="slide17.xml"/><Relationship Id="rId4" Type="http://schemas.openxmlformats.org/officeDocument/2006/relationships/notesSlide" Target="../notesSlides/notesSlide31.xml"/><Relationship Id="rId9"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slide" Target="slide1.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NULL" TargetMode="External"/><Relationship Id="rId7" Type="http://schemas.openxmlformats.org/officeDocument/2006/relationships/slide" Target="slide6.xml"/><Relationship Id="rId12" Type="http://schemas.microsoft.com/office/2007/relationships/hdphoto" Target="../media/hdphoto2.wdp"/><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3.xml"/><Relationship Id="rId11" Type="http://schemas.openxmlformats.org/officeDocument/2006/relationships/image" Target="../media/image10.png"/><Relationship Id="rId5" Type="http://schemas.openxmlformats.org/officeDocument/2006/relationships/slideLayout" Target="../slideLayouts/slideLayout7.xml"/><Relationship Id="rId10" Type="http://schemas.openxmlformats.org/officeDocument/2006/relationships/image" Target="../media/image9.png"/><Relationship Id="rId4" Type="http://schemas.microsoft.com/office/2007/relationships/media" Target="../media/media2.m4a"/><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6.xml"/><Relationship Id="rId5" Type="http://schemas.openxmlformats.org/officeDocument/2006/relationships/slide" Target="slide24.xml"/><Relationship Id="rId10"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 Target="slide7.xml"/><Relationship Id="rId7" Type="http://schemas.openxmlformats.org/officeDocument/2006/relationships/slide" Target="slide8.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image" Target="../media/image14.png"/><Relationship Id="rId5" Type="http://schemas.openxmlformats.org/officeDocument/2006/relationships/slide" Target="slide16.xml"/><Relationship Id="rId10" Type="http://schemas.openxmlformats.org/officeDocument/2006/relationships/image" Target="../media/image13.jpeg"/><Relationship Id="rId4" Type="http://schemas.openxmlformats.org/officeDocument/2006/relationships/slide" Target="slide17.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slide" Target="slide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slide" Target="slide9.xml"/><Relationship Id="rId10" Type="http://schemas.microsoft.com/office/2007/relationships/hdphoto" Target="../media/hdphoto2.wdp"/><Relationship Id="rId4" Type="http://schemas.openxmlformats.org/officeDocument/2006/relationships/notesSlide" Target="../notesSlides/notesSlide6.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slide" Target="slide9.xml"/><Relationship Id="rId5" Type="http://schemas.openxmlformats.org/officeDocument/2006/relationships/slide" Target="slide24.xml"/><Relationship Id="rId10" Type="http://schemas.openxmlformats.org/officeDocument/2006/relationships/image" Target="../media/image12.png"/><Relationship Id="rId4" Type="http://schemas.openxmlformats.org/officeDocument/2006/relationships/notesSlide" Target="../notesSlides/notesSlide7.xml"/><Relationship Id="rId9" Type="http://schemas.openxmlformats.org/officeDocument/2006/relationships/slide" Target="slide2.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 Target="slide17.xml"/><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slide" Target="slide10.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slide" Target="slide11.xml"/><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b="1" dirty="0">
                <a:solidFill>
                  <a:srgbClr val="0000FF"/>
                </a:solidFill>
              </a:rPr>
              <a:t>What do you know about Sittingbourne?</a:t>
            </a:r>
          </a:p>
        </p:txBody>
      </p:sp>
      <p:sp>
        <p:nvSpPr>
          <p:cNvPr id="2" name="Content Placeholder 1"/>
          <p:cNvSpPr>
            <a:spLocks noGrp="1"/>
          </p:cNvSpPr>
          <p:nvPr>
            <p:ph sz="quarter" idx="1"/>
          </p:nvPr>
        </p:nvSpPr>
        <p:spPr/>
        <p:txBody>
          <a:bodyPr>
            <a:noAutofit/>
          </a:bodyPr>
          <a:lstStyle/>
          <a:p>
            <a:pPr marL="0" indent="0" algn="ctr">
              <a:buNone/>
            </a:pPr>
            <a:r>
              <a:rPr lang="en-GB" sz="3200" dirty="0"/>
              <a:t>Have a go at this quiz to see what you know, or could learn about Sittingbourne…</a:t>
            </a:r>
          </a:p>
          <a:p>
            <a:pPr marL="0" indent="0" algn="ctr">
              <a:buNone/>
            </a:pPr>
            <a:endParaRPr lang="en-GB" sz="3200" dirty="0"/>
          </a:p>
          <a:p>
            <a:pPr marL="0" indent="0" algn="ctr">
              <a:buNone/>
            </a:pPr>
            <a:r>
              <a:rPr lang="en-GB" sz="3200" dirty="0"/>
              <a:t>Just 10 Questions ….have a go!</a:t>
            </a:r>
          </a:p>
        </p:txBody>
      </p:sp>
      <p:sp>
        <p:nvSpPr>
          <p:cNvPr id="5" name="TextBox 4"/>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 action="ppaction://hlinkshowjump?jump=nextslide"/>
              </a:rPr>
              <a:t>Click here to continue</a:t>
            </a:r>
            <a:endParaRPr lang="en-GB" dirty="0">
              <a:solidFill>
                <a:srgbClr val="FFFFFF"/>
              </a:solidFill>
            </a:endParaRPr>
          </a:p>
        </p:txBody>
      </p:sp>
    </p:spTree>
    <p:extLst>
      <p:ext uri="{BB962C8B-B14F-4D97-AF65-F5344CB8AC3E}">
        <p14:creationId xmlns:p14="http://schemas.microsoft.com/office/powerpoint/2010/main" val="1573588782"/>
      </p:ext>
    </p:extLst>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Q3. </a:t>
            </a:r>
            <a:r>
              <a:rPr lang="en-GB" sz="1600" b="1" dirty="0">
                <a:solidFill>
                  <a:srgbClr val="0000FF"/>
                </a:solidFill>
                <a:hlinkClick r:id="rId5" action="ppaction://hlinksldjump"/>
              </a:rPr>
              <a:t>Where and what are The Meads?</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15" name="Rectangle 14"/>
          <p:cNvSpPr/>
          <p:nvPr/>
        </p:nvSpPr>
        <p:spPr>
          <a:xfrm>
            <a:off x="385471" y="723527"/>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 name="TextBox 1"/>
          <p:cNvSpPr txBox="1"/>
          <p:nvPr/>
        </p:nvSpPr>
        <p:spPr>
          <a:xfrm>
            <a:off x="4345356" y="723527"/>
            <a:ext cx="4631989" cy="2416046"/>
          </a:xfrm>
          <a:prstGeom prst="rect">
            <a:avLst/>
          </a:prstGeom>
          <a:noFill/>
        </p:spPr>
        <p:txBody>
          <a:bodyPr wrap="square" rtlCol="0">
            <a:spAutoFit/>
          </a:bodyPr>
          <a:lstStyle/>
          <a:p>
            <a:r>
              <a:rPr lang="en-GB" sz="2800" dirty="0"/>
              <a:t>Well done! </a:t>
            </a:r>
          </a:p>
          <a:p>
            <a:endParaRPr lang="en-GB" sz="1500" dirty="0"/>
          </a:p>
          <a:p>
            <a:pPr algn="just"/>
            <a:r>
              <a:rPr lang="en-GB" dirty="0"/>
              <a:t>The 2008 excavations revealed evidence for Neolithic, Bronze Age and Anglo-Saxon activity, including a group of Beaker period burials, a Bronze Age ring-ditch (almost certainly the remains of a round barrow) and an extensive Anglo-Saxon cemetery.</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pic>
        <p:nvPicPr>
          <p:cNvPr id="20" name="Picture 2" descr="https://anglosaxoncsi.files.wordpress.com/2010/10/ring-ditch.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8703" y="1100553"/>
            <a:ext cx="1715298" cy="1229219"/>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12066" y="2499742"/>
            <a:ext cx="3243243"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1504969" y="3219822"/>
            <a:ext cx="528718" cy="287912"/>
          </a:xfrm>
          <a:prstGeom prst="ellipse">
            <a:avLst/>
          </a:prstGeom>
          <a:noFill/>
          <a:ln>
            <a:solidFill>
              <a:srgbClr val="E81C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a:off x="1403648" y="2275618"/>
            <a:ext cx="216024" cy="94420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126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71473" y="3149638"/>
            <a:ext cx="3401454" cy="1523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2098833" y="683299"/>
            <a:ext cx="2168057" cy="1754326"/>
          </a:xfrm>
          <a:prstGeom prst="rect">
            <a:avLst/>
          </a:prstGeom>
          <a:noFill/>
        </p:spPr>
        <p:txBody>
          <a:bodyPr wrap="square" rtlCol="0">
            <a:spAutoFit/>
          </a:bodyPr>
          <a:lstStyle/>
          <a:p>
            <a:r>
              <a:rPr lang="en-GB" dirty="0"/>
              <a:t>Near the Senora Fields development - prehistoric ring ditches and an Anglo-Saxon cemetery. </a:t>
            </a:r>
          </a:p>
        </p:txBody>
      </p:sp>
      <p:pic>
        <p:nvPicPr>
          <p:cNvPr id="23"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extLst>
              <a:ext uri="{BEBA8EAE-BF5A-486C-A8C5-ECC9F3942E4B}">
                <a14:imgProps xmlns:a14="http://schemas.microsoft.com/office/drawing/2010/main">
                  <a14:imgLayer r:embed="rId13">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28657811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Q3. </a:t>
            </a:r>
            <a:r>
              <a:rPr lang="en-GB" sz="1600" b="1" dirty="0">
                <a:solidFill>
                  <a:srgbClr val="0000FF"/>
                </a:solidFill>
                <a:hlinkClick r:id="rId5" action="ppaction://hlinksldjump"/>
              </a:rPr>
              <a:t>Where and what are The Meads?</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15" name="Rectangle 14"/>
          <p:cNvSpPr/>
          <p:nvPr/>
        </p:nvSpPr>
        <p:spPr>
          <a:xfrm>
            <a:off x="385471" y="74484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 name="TextBox 1"/>
          <p:cNvSpPr txBox="1"/>
          <p:nvPr/>
        </p:nvSpPr>
        <p:spPr>
          <a:xfrm>
            <a:off x="4427984" y="828808"/>
            <a:ext cx="4549362" cy="2646878"/>
          </a:xfrm>
          <a:prstGeom prst="rect">
            <a:avLst/>
          </a:prstGeom>
          <a:noFill/>
        </p:spPr>
        <p:txBody>
          <a:bodyPr wrap="square" rtlCol="0">
            <a:spAutoFit/>
          </a:bodyPr>
          <a:lstStyle/>
          <a:p>
            <a:r>
              <a:rPr lang="en-GB" sz="2800" dirty="0"/>
              <a:t>Oops…the right answer is...</a:t>
            </a:r>
          </a:p>
          <a:p>
            <a:endParaRPr lang="en-GB" sz="1500" dirty="0"/>
          </a:p>
          <a:p>
            <a:pPr algn="just"/>
            <a:r>
              <a:rPr lang="en-GB" dirty="0"/>
              <a:t>The 2008 excavations revealed evidence for Neolithic, Bronze Age and Anglo-Saxon activity, including a group of Beaker period burials, a Bronze Age ring-ditch (almost certainly the remains of a round barrow) and an extensive Anglo-Saxon cemetery.</a:t>
            </a:r>
          </a:p>
          <a:p>
            <a:endParaRPr lang="en-GB" sz="1500" dirty="0"/>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8">
            <a:extLst>
              <a:ext uri="{BEBA8EAE-BF5A-486C-A8C5-ECC9F3942E4B}">
                <a14:imgProps xmlns:a14="http://schemas.microsoft.com/office/drawing/2010/main">
                  <a14:imgLayer r:embed="rId9">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0" action="ppaction://hlinksldjump"/>
                </a:rPr>
                <a:t>Return to start</a:t>
              </a:r>
              <a:endParaRPr lang="en-GB" sz="900" b="1" kern="1200" dirty="0">
                <a:solidFill>
                  <a:srgbClr val="FFFFFF"/>
                </a:solidFill>
              </a:endParaRPr>
            </a:p>
          </p:txBody>
        </p:sp>
      </p:grpSp>
      <p:sp>
        <p:nvSpPr>
          <p:cNvPr id="17" name="TextBox 16"/>
          <p:cNvSpPr txBox="1"/>
          <p:nvPr/>
        </p:nvSpPr>
        <p:spPr>
          <a:xfrm>
            <a:off x="2897891" y="1114175"/>
            <a:ext cx="1260966" cy="369332"/>
          </a:xfrm>
          <a:prstGeom prst="rect">
            <a:avLst/>
          </a:prstGeom>
          <a:noFill/>
        </p:spPr>
        <p:txBody>
          <a:bodyPr wrap="square" rtlCol="0">
            <a:spAutoFit/>
          </a:bodyPr>
          <a:lstStyle/>
          <a:p>
            <a:r>
              <a:rPr lang="en-GB" dirty="0"/>
              <a:t>.</a:t>
            </a:r>
          </a:p>
        </p:txBody>
      </p:sp>
      <p:pic>
        <p:nvPicPr>
          <p:cNvPr id="22" name="Picture 2" descr="https://anglosaxoncsi.files.wordpress.com/2010/10/ring-ditch.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8703" y="1100553"/>
            <a:ext cx="1715298" cy="122921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2066" y="2499742"/>
            <a:ext cx="3243243"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Oval 23"/>
          <p:cNvSpPr/>
          <p:nvPr/>
        </p:nvSpPr>
        <p:spPr>
          <a:xfrm>
            <a:off x="1504969" y="3219822"/>
            <a:ext cx="528718" cy="287912"/>
          </a:xfrm>
          <a:prstGeom prst="ellipse">
            <a:avLst/>
          </a:prstGeom>
          <a:noFill/>
          <a:ln>
            <a:solidFill>
              <a:srgbClr val="E81C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p:cNvCxnSpPr/>
          <p:nvPr/>
        </p:nvCxnSpPr>
        <p:spPr>
          <a:xfrm>
            <a:off x="1403648" y="2275618"/>
            <a:ext cx="216024" cy="94420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26"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71473" y="3242267"/>
            <a:ext cx="3401454" cy="1523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TextBox 26"/>
          <p:cNvSpPr txBox="1"/>
          <p:nvPr/>
        </p:nvSpPr>
        <p:spPr>
          <a:xfrm>
            <a:off x="2107625" y="683299"/>
            <a:ext cx="2168057" cy="1754326"/>
          </a:xfrm>
          <a:prstGeom prst="rect">
            <a:avLst/>
          </a:prstGeom>
          <a:noFill/>
        </p:spPr>
        <p:txBody>
          <a:bodyPr wrap="square" rtlCol="0">
            <a:spAutoFit/>
          </a:bodyPr>
          <a:lstStyle/>
          <a:p>
            <a:r>
              <a:rPr lang="en-GB" dirty="0"/>
              <a:t>Near the Senora Fields development - prehistoric ring ditches and an Anglo-Saxon cemetery. </a:t>
            </a:r>
          </a:p>
        </p:txBody>
      </p:sp>
    </p:spTree>
    <p:extLst>
      <p:ext uri="{BB962C8B-B14F-4D97-AF65-F5344CB8AC3E}">
        <p14:creationId xmlns:p14="http://schemas.microsoft.com/office/powerpoint/2010/main" val="31789771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5" action="ppaction://hlinksldjump"/>
          </p:cNvPr>
          <p:cNvSpPr/>
          <p:nvPr/>
        </p:nvSpPr>
        <p:spPr>
          <a:xfrm>
            <a:off x="504374" y="3093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630860" y="1609718"/>
            <a:ext cx="1754515" cy="1200329"/>
          </a:xfrm>
          <a:prstGeom prst="rect">
            <a:avLst/>
          </a:prstGeom>
          <a:noFill/>
        </p:spPr>
        <p:txBody>
          <a:bodyPr wrap="square" rtlCol="0">
            <a:spAutoFit/>
          </a:bodyPr>
          <a:lstStyle/>
          <a:p>
            <a:r>
              <a:rPr lang="en-GB" dirty="0"/>
              <a:t>A cottage in Tunstall where Pam Ayers retired to.</a:t>
            </a:r>
          </a:p>
        </p:txBody>
      </p:sp>
      <p:sp>
        <p:nvSpPr>
          <p:cNvPr id="24" name="TextBox 23"/>
          <p:cNvSpPr txBox="1"/>
          <p:nvPr/>
        </p:nvSpPr>
        <p:spPr>
          <a:xfrm>
            <a:off x="1778487" y="1312446"/>
            <a:ext cx="2633133" cy="1754326"/>
          </a:xfrm>
          <a:prstGeom prst="rect">
            <a:avLst/>
          </a:prstGeom>
          <a:noFill/>
        </p:spPr>
        <p:txBody>
          <a:bodyPr wrap="square" rtlCol="0">
            <a:spAutoFit/>
          </a:bodyPr>
          <a:lstStyle/>
          <a:p>
            <a:r>
              <a:rPr lang="en-GB" dirty="0"/>
              <a:t>The name of the home on the edge of the Milton Creek, where Dam Buster hero Johnny Johnson was born.</a:t>
            </a:r>
          </a:p>
        </p:txBody>
      </p:sp>
      <p:sp>
        <p:nvSpPr>
          <p:cNvPr id="26" name="TextBox 25"/>
          <p:cNvSpPr txBox="1"/>
          <p:nvPr/>
        </p:nvSpPr>
        <p:spPr>
          <a:xfrm>
            <a:off x="6081826" y="3021911"/>
            <a:ext cx="2382947" cy="1754326"/>
          </a:xfrm>
          <a:prstGeom prst="rect">
            <a:avLst/>
          </a:prstGeom>
          <a:noFill/>
        </p:spPr>
        <p:txBody>
          <a:bodyPr wrap="square" rtlCol="0">
            <a:spAutoFit/>
          </a:bodyPr>
          <a:lstStyle/>
          <a:p>
            <a:r>
              <a:rPr lang="en-GB" dirty="0"/>
              <a:t>Rose Hill House was a Georgian Home of Francis Montresor, </a:t>
            </a:r>
          </a:p>
          <a:p>
            <a:r>
              <a:rPr lang="en-GB" dirty="0"/>
              <a:t>on the edge of Sittingbourne, near Bobbing.</a:t>
            </a:r>
          </a:p>
        </p:txBody>
      </p:sp>
      <p:sp>
        <p:nvSpPr>
          <p:cNvPr id="27" name="TextBox 26"/>
          <p:cNvSpPr txBox="1"/>
          <p:nvPr/>
        </p:nvSpPr>
        <p:spPr>
          <a:xfrm>
            <a:off x="2051720" y="3075101"/>
            <a:ext cx="2376264" cy="1754326"/>
          </a:xfrm>
          <a:prstGeom prst="rect">
            <a:avLst/>
          </a:prstGeom>
          <a:noFill/>
        </p:spPr>
        <p:txBody>
          <a:bodyPr wrap="square" rtlCol="0">
            <a:spAutoFit/>
          </a:bodyPr>
          <a:lstStyle/>
          <a:p>
            <a:r>
              <a:rPr lang="en-GB" dirty="0"/>
              <a:t>Was the original name of the Tudor Rose in Chestnut Street, where Henry Tudor’s mistress lived.</a:t>
            </a:r>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Q4. Where was Rose Hill House and who lived there?</a:t>
            </a:r>
          </a:p>
          <a:p>
            <a:endParaRPr lang="en-GB" b="1" dirty="0">
              <a:solidFill>
                <a:srgbClr val="0000FF"/>
              </a:solidFill>
            </a:endParaRP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6" action="ppaction://hlinksldjump"/>
                </a:rPr>
                <a:t>Return to start</a:t>
              </a:r>
              <a:endParaRPr lang="en-GB" sz="900" b="1" kern="1200" dirty="0">
                <a:solidFill>
                  <a:srgbClr val="FFFFFF"/>
                </a:solidFill>
              </a:endParaRPr>
            </a:p>
          </p:txBody>
        </p:sp>
      </p:grpSp>
      <p:sp>
        <p:nvSpPr>
          <p:cNvPr id="2" name="Rounded Rectangle 1">
            <a:hlinkClick r:id="rId7" action="ppaction://hlinksldjump"/>
          </p:cNvPr>
          <p:cNvSpPr/>
          <p:nvPr/>
        </p:nvSpPr>
        <p:spPr>
          <a:xfrm>
            <a:off x="534644" y="236326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a:hlinkClick r:id="rId7" action="ppaction://hlinksldjump"/>
          </p:cNvPr>
          <p:cNvSpPr/>
          <p:nvPr/>
        </p:nvSpPr>
        <p:spPr>
          <a:xfrm>
            <a:off x="4746992" y="-10456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9" descr="Image result for viaduct sittingbour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2" descr="Image result for memorial on rose hill sittingbourn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Image result for memorial on rose hill sittingbourn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l="17436" t="3626" b="16855"/>
          <a:stretch/>
        </p:blipFill>
        <p:spPr>
          <a:xfrm>
            <a:off x="4644008" y="3373130"/>
            <a:ext cx="1453403" cy="1010661"/>
          </a:xfrm>
          <a:prstGeom prst="rect">
            <a:avLst/>
          </a:prstGeom>
        </p:spPr>
      </p:pic>
      <p:pic>
        <p:nvPicPr>
          <p:cNvPr id="14342" name="Picture 6" descr="Image result for memorial on rose hill sittingbourne"/>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402"/>
          <a:stretch/>
        </p:blipFill>
        <p:spPr bwMode="auto">
          <a:xfrm>
            <a:off x="541042" y="3740085"/>
            <a:ext cx="1510678" cy="845328"/>
          </a:xfrm>
          <a:prstGeom prst="rect">
            <a:avLst/>
          </a:prstGeom>
          <a:noFill/>
          <a:extLst>
            <a:ext uri="{909E8E84-426E-40DD-AFC4-6F175D3DCCD1}">
              <a14:hiddenFill xmlns:a14="http://schemas.microsoft.com/office/drawing/2010/main">
                <a:solidFill>
                  <a:srgbClr val="FFFFFF"/>
                </a:solidFill>
              </a14:hiddenFill>
            </a:ext>
          </a:extLst>
        </p:spPr>
      </p:pic>
      <p:pic>
        <p:nvPicPr>
          <p:cNvPr id="14343" name="Picture 7"/>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4654" t="11429" r="16255" b="21049"/>
          <a:stretch/>
        </p:blipFill>
        <p:spPr bwMode="auto">
          <a:xfrm>
            <a:off x="574759" y="1926036"/>
            <a:ext cx="1185197" cy="850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4"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11842" y="1641271"/>
            <a:ext cx="1714337" cy="1285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Rounded Rectangle 36">
            <a:hlinkClick r:id="rId12" action="ppaction://hlinksldjump"/>
          </p:cNvPr>
          <p:cNvSpPr/>
          <p:nvPr/>
        </p:nvSpPr>
        <p:spPr>
          <a:xfrm>
            <a:off x="4568097" y="1365727"/>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ounded Rectangle 37">
            <a:hlinkClick r:id="rId12" action="ppaction://hlinksldjump"/>
          </p:cNvPr>
          <p:cNvSpPr/>
          <p:nvPr/>
        </p:nvSpPr>
        <p:spPr>
          <a:xfrm>
            <a:off x="504374" y="134761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ed Rectangle 38">
            <a:hlinkClick r:id="rId12" action="ppaction://hlinksldjump"/>
          </p:cNvPr>
          <p:cNvSpPr/>
          <p:nvPr/>
        </p:nvSpPr>
        <p:spPr>
          <a:xfrm>
            <a:off x="488417" y="3085677"/>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ed Rectangle 39">
            <a:hlinkClick r:id="rId13" action="ppaction://hlinksldjump"/>
          </p:cNvPr>
          <p:cNvSpPr/>
          <p:nvPr/>
        </p:nvSpPr>
        <p:spPr>
          <a:xfrm>
            <a:off x="4546258" y="3050368"/>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7677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Q4. Where was Rose Hill House and who lived there?</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258836" y="723527"/>
            <a:ext cx="3014553" cy="2139047"/>
          </a:xfrm>
          <a:prstGeom prst="rect">
            <a:avLst/>
          </a:prstGeom>
          <a:noFill/>
        </p:spPr>
        <p:txBody>
          <a:bodyPr wrap="square" rtlCol="0">
            <a:spAutoFit/>
          </a:bodyPr>
          <a:lstStyle/>
          <a:p>
            <a:r>
              <a:rPr lang="en-GB" sz="2800" dirty="0"/>
              <a:t>Well done! </a:t>
            </a:r>
          </a:p>
          <a:p>
            <a:pPr algn="ctr"/>
            <a:endParaRPr lang="en-GB" sz="1500" dirty="0"/>
          </a:p>
          <a:p>
            <a:pPr algn="just"/>
            <a:r>
              <a:rPr lang="en-GB" dirty="0"/>
              <a:t>Frances Montresor, born in 1744 was married in 1764 to John Montresor, George III’s Chief Engineer for the Americas.</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sp>
        <p:nvSpPr>
          <p:cNvPr id="13" name="Rectangle 12">
            <a:hlinkClick r:id="rId9" action="ppaction://hlinksldjump"/>
          </p:cNvPr>
          <p:cNvSpPr/>
          <p:nvPr/>
        </p:nvSpPr>
        <p:spPr>
          <a:xfrm>
            <a:off x="442412" y="845065"/>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1955286" y="797197"/>
            <a:ext cx="2382947" cy="1754326"/>
          </a:xfrm>
          <a:prstGeom prst="rect">
            <a:avLst/>
          </a:prstGeom>
          <a:noFill/>
        </p:spPr>
        <p:txBody>
          <a:bodyPr wrap="square" rtlCol="0">
            <a:spAutoFit/>
          </a:bodyPr>
          <a:lstStyle/>
          <a:p>
            <a:r>
              <a:rPr lang="en-GB" dirty="0"/>
              <a:t>Rose Hill House was a Georgian Home of Francis Montresor, </a:t>
            </a:r>
          </a:p>
          <a:p>
            <a:r>
              <a:rPr lang="en-GB" dirty="0"/>
              <a:t>on the edge of Sittingbourne, near Bobbing</a:t>
            </a:r>
          </a:p>
        </p:txBody>
      </p:sp>
      <p:pic>
        <p:nvPicPr>
          <p:cNvPr id="15" name="Picture 14"/>
          <p:cNvPicPr>
            <a:picLocks noChangeAspect="1"/>
          </p:cNvPicPr>
          <p:nvPr/>
        </p:nvPicPr>
        <p:blipFill rotWithShape="1">
          <a:blip r:embed="rId10" cstate="print">
            <a:extLst>
              <a:ext uri="{28A0092B-C50C-407E-A947-70E740481C1C}">
                <a14:useLocalDpi xmlns:a14="http://schemas.microsoft.com/office/drawing/2010/main" val="0"/>
              </a:ext>
            </a:extLst>
          </a:blip>
          <a:srcRect l="17436" t="3626" b="16855"/>
          <a:stretch/>
        </p:blipFill>
        <p:spPr>
          <a:xfrm>
            <a:off x="517468" y="1148416"/>
            <a:ext cx="1453403" cy="1010661"/>
          </a:xfrm>
          <a:prstGeom prst="rect">
            <a:avLst/>
          </a:prstGeom>
        </p:spPr>
      </p:pic>
      <p:sp>
        <p:nvSpPr>
          <p:cNvPr id="16" name="TextBox 15"/>
          <p:cNvSpPr txBox="1"/>
          <p:nvPr/>
        </p:nvSpPr>
        <p:spPr>
          <a:xfrm>
            <a:off x="517468" y="860106"/>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pic>
        <p:nvPicPr>
          <p:cNvPr id="17"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80312" y="603361"/>
            <a:ext cx="1680454" cy="2083763"/>
          </a:xfrm>
          <a:prstGeom prst="rect">
            <a:avLst/>
          </a:prstGeom>
        </p:spPr>
      </p:pic>
      <p:pic>
        <p:nvPicPr>
          <p:cNvPr id="18" name="Picture 2"/>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7297" t="27851" r="10934" b="28533"/>
          <a:stretch/>
        </p:blipFill>
        <p:spPr bwMode="auto">
          <a:xfrm>
            <a:off x="407388" y="2687123"/>
            <a:ext cx="3399744" cy="2035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Oval 18"/>
          <p:cNvSpPr/>
          <p:nvPr/>
        </p:nvSpPr>
        <p:spPr>
          <a:xfrm>
            <a:off x="1591534" y="3521732"/>
            <a:ext cx="515726" cy="36583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4258836" y="2883686"/>
            <a:ext cx="4718510" cy="1754326"/>
          </a:xfrm>
          <a:prstGeom prst="rect">
            <a:avLst/>
          </a:prstGeom>
          <a:noFill/>
        </p:spPr>
        <p:txBody>
          <a:bodyPr wrap="square" rtlCol="0">
            <a:spAutoFit/>
          </a:bodyPr>
          <a:lstStyle/>
          <a:p>
            <a:pPr algn="just"/>
            <a:r>
              <a:rPr lang="en-GB" dirty="0"/>
              <a:t>This painting of Frances in 1778 hangs in the Harry S. Truman building of the US Department of State in Washington. </a:t>
            </a:r>
          </a:p>
          <a:p>
            <a:pPr algn="just"/>
            <a:endParaRPr lang="en-GB" dirty="0"/>
          </a:p>
          <a:p>
            <a:pPr algn="just"/>
            <a:r>
              <a:rPr lang="en-GB" dirty="0"/>
              <a:t>She lived at Rose Hill from around 1800, after her husband died in Maidstone Goal!</a:t>
            </a:r>
          </a:p>
        </p:txBody>
      </p:sp>
    </p:spTree>
    <p:extLst>
      <p:ext uri="{BB962C8B-B14F-4D97-AF65-F5344CB8AC3E}">
        <p14:creationId xmlns:p14="http://schemas.microsoft.com/office/powerpoint/2010/main" val="33370313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Q4. Where was Rose Hill House and who lived there?</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2" name="TextBox 1"/>
          <p:cNvSpPr txBox="1"/>
          <p:nvPr/>
        </p:nvSpPr>
        <p:spPr>
          <a:xfrm>
            <a:off x="4275580" y="730834"/>
            <a:ext cx="2952328" cy="1938992"/>
          </a:xfrm>
          <a:prstGeom prst="rect">
            <a:avLst/>
          </a:prstGeom>
          <a:noFill/>
        </p:spPr>
        <p:txBody>
          <a:bodyPr wrap="square" rtlCol="0">
            <a:spAutoFit/>
          </a:bodyPr>
          <a:lstStyle/>
          <a:p>
            <a:r>
              <a:rPr lang="en-GB" sz="2800" dirty="0"/>
              <a:t>Oops…the right answer is...</a:t>
            </a:r>
          </a:p>
          <a:p>
            <a:endParaRPr lang="en-GB" sz="1000" dirty="0"/>
          </a:p>
          <a:p>
            <a:r>
              <a:rPr lang="en-GB" dirty="0"/>
              <a:t>Frances Montresor, born in 1744 was married in 1764 to John Montresor, </a:t>
            </a:r>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8">
            <a:extLst>
              <a:ext uri="{BEBA8EAE-BF5A-486C-A8C5-ECC9F3942E4B}">
                <a14:imgProps xmlns:a14="http://schemas.microsoft.com/office/drawing/2010/main">
                  <a14:imgLayer r:embed="rId9">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0" action="ppaction://hlinksldjump"/>
                </a:rPr>
                <a:t>Return to start</a:t>
              </a:r>
              <a:endParaRPr lang="en-GB" sz="900" b="1" kern="1200" dirty="0">
                <a:solidFill>
                  <a:srgbClr val="FFFFFF"/>
                </a:solidFill>
              </a:endParaRPr>
            </a:p>
          </p:txBody>
        </p:sp>
      </p:grpSp>
      <p:sp>
        <p:nvSpPr>
          <p:cNvPr id="15" name="Rectangle 14">
            <a:hlinkClick r:id="rId11" action="ppaction://hlinksldjump"/>
          </p:cNvPr>
          <p:cNvSpPr/>
          <p:nvPr/>
        </p:nvSpPr>
        <p:spPr>
          <a:xfrm>
            <a:off x="409754" y="692661"/>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922628" y="644793"/>
            <a:ext cx="2382947" cy="1754326"/>
          </a:xfrm>
          <a:prstGeom prst="rect">
            <a:avLst/>
          </a:prstGeom>
          <a:noFill/>
        </p:spPr>
        <p:txBody>
          <a:bodyPr wrap="square" rtlCol="0">
            <a:spAutoFit/>
          </a:bodyPr>
          <a:lstStyle/>
          <a:p>
            <a:r>
              <a:rPr lang="en-GB" dirty="0"/>
              <a:t>Rose Hill House was a Georgian Home of Francis Montresor, </a:t>
            </a:r>
          </a:p>
          <a:p>
            <a:r>
              <a:rPr lang="en-GB" dirty="0"/>
              <a:t>on the edge of Sittingbourne, near Bobbing</a:t>
            </a:r>
          </a:p>
        </p:txBody>
      </p:sp>
      <p:pic>
        <p:nvPicPr>
          <p:cNvPr id="17" name="Picture 16"/>
          <p:cNvPicPr>
            <a:picLocks noChangeAspect="1"/>
          </p:cNvPicPr>
          <p:nvPr/>
        </p:nvPicPr>
        <p:blipFill rotWithShape="1">
          <a:blip r:embed="rId12" cstate="print">
            <a:extLst>
              <a:ext uri="{28A0092B-C50C-407E-A947-70E740481C1C}">
                <a14:useLocalDpi xmlns:a14="http://schemas.microsoft.com/office/drawing/2010/main" val="0"/>
              </a:ext>
            </a:extLst>
          </a:blip>
          <a:srcRect l="17436" t="3626" b="16855"/>
          <a:stretch/>
        </p:blipFill>
        <p:spPr>
          <a:xfrm>
            <a:off x="484810" y="996012"/>
            <a:ext cx="1453403" cy="1010661"/>
          </a:xfrm>
          <a:prstGeom prst="rect">
            <a:avLst/>
          </a:prstGeom>
        </p:spPr>
      </p:pic>
      <p:sp>
        <p:nvSpPr>
          <p:cNvPr id="18" name="TextBox 17"/>
          <p:cNvSpPr txBox="1"/>
          <p:nvPr/>
        </p:nvSpPr>
        <p:spPr>
          <a:xfrm>
            <a:off x="484810" y="707702"/>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73228" y="411291"/>
            <a:ext cx="1680454" cy="2083763"/>
          </a:xfrm>
          <a:prstGeom prst="rect">
            <a:avLst/>
          </a:prstGeom>
        </p:spPr>
      </p:pic>
      <p:pic>
        <p:nvPicPr>
          <p:cNvPr id="22" name="Picture 2"/>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7297" t="27851" r="10934" b="28533"/>
          <a:stretch/>
        </p:blipFill>
        <p:spPr bwMode="auto">
          <a:xfrm>
            <a:off x="407388" y="2687123"/>
            <a:ext cx="3399744" cy="2035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Oval 22"/>
          <p:cNvSpPr/>
          <p:nvPr/>
        </p:nvSpPr>
        <p:spPr>
          <a:xfrm>
            <a:off x="1591534" y="3521732"/>
            <a:ext cx="515726" cy="36583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4264694" y="2559231"/>
            <a:ext cx="4549362" cy="2185214"/>
          </a:xfrm>
          <a:prstGeom prst="rect">
            <a:avLst/>
          </a:prstGeom>
          <a:noFill/>
        </p:spPr>
        <p:txBody>
          <a:bodyPr wrap="square" rtlCol="0">
            <a:spAutoFit/>
          </a:bodyPr>
          <a:lstStyle/>
          <a:p>
            <a:pPr algn="just"/>
            <a:r>
              <a:rPr lang="en-GB" dirty="0"/>
              <a:t>George III’s Chief Engineer for the Americas. This painting of Frances in 1778 hangs in the Harry S. Truman building of the US Department of State in Washington. </a:t>
            </a:r>
          </a:p>
          <a:p>
            <a:pPr algn="just"/>
            <a:endParaRPr lang="en-GB" sz="500" dirty="0"/>
          </a:p>
          <a:p>
            <a:pPr algn="just"/>
            <a:r>
              <a:rPr lang="en-GB" dirty="0"/>
              <a:t>She lived at Rose Hill from around 1800, after her husband died in Maidstone Goal!</a:t>
            </a:r>
          </a:p>
        </p:txBody>
      </p:sp>
    </p:spTree>
    <p:extLst>
      <p:ext uri="{BB962C8B-B14F-4D97-AF65-F5344CB8AC3E}">
        <p14:creationId xmlns:p14="http://schemas.microsoft.com/office/powerpoint/2010/main" val="6969366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3"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4" action="ppaction://hlinksldjump"/>
          </p:cNvPr>
          <p:cNvSpPr/>
          <p:nvPr/>
        </p:nvSpPr>
        <p:spPr>
          <a:xfrm>
            <a:off x="504374"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3"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pic>
        <p:nvPicPr>
          <p:cNvPr id="1028" name="Picture 4" descr="Image result for The Bull Sittingbourn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554"/>
          <a:stretch/>
        </p:blipFill>
        <p:spPr bwMode="auto">
          <a:xfrm>
            <a:off x="4967218" y="1442851"/>
            <a:ext cx="2389848" cy="149090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7357066" y="1832318"/>
            <a:ext cx="1260966" cy="369332"/>
          </a:xfrm>
          <a:prstGeom prst="rect">
            <a:avLst/>
          </a:prstGeom>
          <a:noFill/>
        </p:spPr>
        <p:txBody>
          <a:bodyPr wrap="square" rtlCol="0">
            <a:spAutoFit/>
          </a:bodyPr>
          <a:lstStyle/>
          <a:p>
            <a:r>
              <a:rPr lang="en-GB" dirty="0"/>
              <a:t>The Bull</a:t>
            </a:r>
          </a:p>
        </p:txBody>
      </p:sp>
      <p:pic>
        <p:nvPicPr>
          <p:cNvPr id="102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18931" r="13530"/>
          <a:stretch/>
        </p:blipFill>
        <p:spPr bwMode="auto">
          <a:xfrm>
            <a:off x="921884" y="1546100"/>
            <a:ext cx="2153230" cy="1336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3096499" y="1891360"/>
            <a:ext cx="1260966" cy="646331"/>
          </a:xfrm>
          <a:prstGeom prst="rect">
            <a:avLst/>
          </a:prstGeom>
          <a:noFill/>
        </p:spPr>
        <p:txBody>
          <a:bodyPr wrap="square" rtlCol="0">
            <a:spAutoFit/>
          </a:bodyPr>
          <a:lstStyle/>
          <a:p>
            <a:r>
              <a:rPr lang="en-GB" dirty="0"/>
              <a:t>The Red Lion</a:t>
            </a:r>
          </a:p>
        </p:txBody>
      </p:sp>
      <p:pic>
        <p:nvPicPr>
          <p:cNvPr id="1031" name="Picture 7" descr="Image result for Pubs in Sittingbourn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739" r="4782"/>
          <a:stretch/>
        </p:blipFill>
        <p:spPr bwMode="auto">
          <a:xfrm>
            <a:off x="4967218" y="3168832"/>
            <a:ext cx="2125062" cy="149530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7134245" y="3593316"/>
            <a:ext cx="1260966" cy="646331"/>
          </a:xfrm>
          <a:prstGeom prst="rect">
            <a:avLst/>
          </a:prstGeom>
          <a:noFill/>
        </p:spPr>
        <p:txBody>
          <a:bodyPr wrap="square" rtlCol="0">
            <a:spAutoFit/>
          </a:bodyPr>
          <a:lstStyle/>
          <a:p>
            <a:r>
              <a:rPr lang="en-GB" dirty="0"/>
              <a:t>Ypres Tavern</a:t>
            </a:r>
          </a:p>
        </p:txBody>
      </p:sp>
      <p:sp>
        <p:nvSpPr>
          <p:cNvPr id="27" name="TextBox 26"/>
          <p:cNvSpPr txBox="1"/>
          <p:nvPr/>
        </p:nvSpPr>
        <p:spPr>
          <a:xfrm>
            <a:off x="3131513" y="3593316"/>
            <a:ext cx="1260966" cy="646331"/>
          </a:xfrm>
          <a:prstGeom prst="rect">
            <a:avLst/>
          </a:prstGeom>
          <a:noFill/>
        </p:spPr>
        <p:txBody>
          <a:bodyPr wrap="square" rtlCol="0">
            <a:spAutoFit/>
          </a:bodyPr>
          <a:lstStyle/>
          <a:p>
            <a:r>
              <a:rPr lang="en-GB" dirty="0"/>
              <a:t>The Rose Inn</a:t>
            </a:r>
          </a:p>
        </p:txBody>
      </p:sp>
      <p:pic>
        <p:nvPicPr>
          <p:cNvPr id="28"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8178" y="3283035"/>
            <a:ext cx="2264015" cy="1412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p:nvSpPr>
        <p:spPr>
          <a:xfrm>
            <a:off x="504374" y="1347614"/>
            <a:ext cx="381642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Q5. Which Inn did Princess Victoria visit in Sittingbourne?</a:t>
            </a:r>
            <a:endParaRPr lang="en-GB" b="1" dirty="0">
              <a:solidFill>
                <a:srgbClr val="0000FF"/>
              </a:solidFill>
            </a:endParaRP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sp>
        <p:nvSpPr>
          <p:cNvPr id="29" name="Rounded Rectangle 28">
            <a:hlinkClick r:id="rId3" action="ppaction://hlinksldjump"/>
          </p:cNvPr>
          <p:cNvSpPr/>
          <p:nvPr/>
        </p:nvSpPr>
        <p:spPr>
          <a:xfrm>
            <a:off x="4568097" y="1365727"/>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a:hlinkClick r:id="rId3" action="ppaction://hlinksldjump"/>
          </p:cNvPr>
          <p:cNvSpPr/>
          <p:nvPr/>
        </p:nvSpPr>
        <p:spPr>
          <a:xfrm>
            <a:off x="4557211" y="3039596"/>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30">
            <a:hlinkClick r:id="rId3" action="ppaction://hlinksldjump"/>
          </p:cNvPr>
          <p:cNvSpPr/>
          <p:nvPr/>
        </p:nvSpPr>
        <p:spPr>
          <a:xfrm>
            <a:off x="504374" y="1333161"/>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a:hlinkClick r:id="rId4" action="ppaction://hlinksldjump"/>
          </p:cNvPr>
          <p:cNvSpPr/>
          <p:nvPr/>
        </p:nvSpPr>
        <p:spPr>
          <a:xfrm>
            <a:off x="504374" y="3007949"/>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9805874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Q5. Which Inn did Princess Victoria visit in Sittingbourne?</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15" name="Rectangle 14"/>
          <p:cNvSpPr/>
          <p:nvPr/>
        </p:nvSpPr>
        <p:spPr>
          <a:xfrm>
            <a:off x="385471" y="74484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 name="TextBox 1"/>
          <p:cNvSpPr txBox="1"/>
          <p:nvPr/>
        </p:nvSpPr>
        <p:spPr>
          <a:xfrm>
            <a:off x="4345357" y="723527"/>
            <a:ext cx="4480176" cy="4078039"/>
          </a:xfrm>
          <a:prstGeom prst="rect">
            <a:avLst/>
          </a:prstGeom>
          <a:noFill/>
        </p:spPr>
        <p:txBody>
          <a:bodyPr wrap="square" rtlCol="0">
            <a:spAutoFit/>
          </a:bodyPr>
          <a:lstStyle/>
          <a:p>
            <a:r>
              <a:rPr lang="en-GB" sz="2800" dirty="0"/>
              <a:t>Well done! </a:t>
            </a:r>
          </a:p>
          <a:p>
            <a:endParaRPr lang="en-GB" sz="1500" dirty="0"/>
          </a:p>
          <a:p>
            <a:r>
              <a:rPr lang="en-GB" dirty="0"/>
              <a:t>The Rose Inn, is the correct answer…</a:t>
            </a:r>
          </a:p>
          <a:p>
            <a:endParaRPr lang="en-GB" dirty="0"/>
          </a:p>
          <a:p>
            <a:r>
              <a:rPr lang="en-GB" dirty="0"/>
              <a:t>It is no longer an Inn, but is 4 retail units in the High Street.</a:t>
            </a:r>
          </a:p>
          <a:p>
            <a:pPr algn="just"/>
            <a:endParaRPr lang="en-GB" dirty="0"/>
          </a:p>
          <a:p>
            <a:pPr algn="just"/>
            <a:r>
              <a:rPr lang="en-GB" dirty="0"/>
              <a:t>In 1825 Princess (later Queen) Victoria stayed here overnight.  Imagine the excitement this caused!  The Rose, where she stayed, was at the time described as ‘perhaps the most superb [Inn] of any throughout the kingdom’. </a:t>
            </a:r>
          </a:p>
          <a:p>
            <a:endParaRPr lang="en-GB" dirty="0"/>
          </a:p>
        </p:txBody>
      </p:sp>
      <p:pic>
        <p:nvPicPr>
          <p:cNvPr id="2050"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1726" b="6402"/>
          <a:stretch/>
        </p:blipFill>
        <p:spPr bwMode="auto">
          <a:xfrm>
            <a:off x="583080" y="2563501"/>
            <a:ext cx="3095840" cy="2135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p:cNvSpPr txBox="1"/>
          <p:nvPr/>
        </p:nvSpPr>
        <p:spPr>
          <a:xfrm>
            <a:off x="3059831" y="1328779"/>
            <a:ext cx="1142064" cy="646331"/>
          </a:xfrm>
          <a:prstGeom prst="rect">
            <a:avLst/>
          </a:prstGeom>
          <a:noFill/>
        </p:spPr>
        <p:txBody>
          <a:bodyPr wrap="square" rtlCol="0">
            <a:spAutoFit/>
          </a:bodyPr>
          <a:lstStyle/>
          <a:p>
            <a:r>
              <a:rPr lang="en-GB" dirty="0"/>
              <a:t>The Rose Inn</a:t>
            </a:r>
          </a:p>
        </p:txBody>
      </p:sp>
      <p:pic>
        <p:nvPicPr>
          <p:cNvPr id="2051"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1200" y="929509"/>
            <a:ext cx="2264015" cy="1412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0" action="ppaction://hlinksldjump"/>
                </a:rPr>
                <a:t>Return to start</a:t>
              </a:r>
              <a:endParaRPr lang="en-GB" sz="900" b="1" kern="1200" dirty="0">
                <a:solidFill>
                  <a:srgbClr val="FFFFFF"/>
                </a:solidFill>
              </a:endParaRPr>
            </a:p>
          </p:txBody>
        </p:sp>
      </p:grpSp>
      <p:pic>
        <p:nvPicPr>
          <p:cNvPr id="14"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41481069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Q5. Which Inn did Princess Victoria visit in Sittingbourne?</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15" name="Rectangle 14"/>
          <p:cNvSpPr/>
          <p:nvPr/>
        </p:nvSpPr>
        <p:spPr>
          <a:xfrm>
            <a:off x="385471" y="74484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pic>
        <p:nvPicPr>
          <p:cNvPr id="205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1726" b="6402"/>
          <a:stretch/>
        </p:blipFill>
        <p:spPr bwMode="auto">
          <a:xfrm>
            <a:off x="583080" y="2563501"/>
            <a:ext cx="3095840" cy="2135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p:cNvSpPr txBox="1"/>
          <p:nvPr/>
        </p:nvSpPr>
        <p:spPr>
          <a:xfrm>
            <a:off x="3059831" y="1328779"/>
            <a:ext cx="1142064" cy="646331"/>
          </a:xfrm>
          <a:prstGeom prst="rect">
            <a:avLst/>
          </a:prstGeom>
          <a:noFill/>
        </p:spPr>
        <p:txBody>
          <a:bodyPr wrap="square" rtlCol="0">
            <a:spAutoFit/>
          </a:bodyPr>
          <a:lstStyle/>
          <a:p>
            <a:r>
              <a:rPr lang="en-GB" dirty="0"/>
              <a:t>The Rose Inn</a:t>
            </a:r>
          </a:p>
        </p:txBody>
      </p:sp>
      <p:sp>
        <p:nvSpPr>
          <p:cNvPr id="2" name="TextBox 1"/>
          <p:cNvSpPr txBox="1"/>
          <p:nvPr/>
        </p:nvSpPr>
        <p:spPr>
          <a:xfrm>
            <a:off x="4427984" y="828808"/>
            <a:ext cx="4549362" cy="4078039"/>
          </a:xfrm>
          <a:prstGeom prst="rect">
            <a:avLst/>
          </a:prstGeom>
          <a:noFill/>
        </p:spPr>
        <p:txBody>
          <a:bodyPr wrap="square" rtlCol="0">
            <a:spAutoFit/>
          </a:bodyPr>
          <a:lstStyle/>
          <a:p>
            <a:r>
              <a:rPr lang="en-GB" sz="2800" dirty="0"/>
              <a:t>Oops…the right answer is...</a:t>
            </a:r>
          </a:p>
          <a:p>
            <a:endParaRPr lang="en-GB" sz="1500" dirty="0"/>
          </a:p>
          <a:p>
            <a:r>
              <a:rPr lang="en-GB" dirty="0"/>
              <a:t>The Rose Inn, is the correct answer…</a:t>
            </a:r>
          </a:p>
          <a:p>
            <a:endParaRPr lang="en-GB" dirty="0"/>
          </a:p>
          <a:p>
            <a:r>
              <a:rPr lang="en-GB" dirty="0"/>
              <a:t>It is no longer an Inn, but is 4 retail units in the High Street.</a:t>
            </a:r>
          </a:p>
          <a:p>
            <a:endParaRPr lang="en-GB" dirty="0"/>
          </a:p>
          <a:p>
            <a:pPr algn="just"/>
            <a:r>
              <a:rPr lang="en-GB" dirty="0"/>
              <a:t>In 1825 Princess (later Queen) Victoria stayed here overnight.  Imagine the excitement this caused!  The Rose, where she stayed, was at the time described as ‘perhaps the most superb [Inn] of any throughout the kingdom’. </a:t>
            </a:r>
          </a:p>
          <a:p>
            <a:endParaRPr lang="en-GB" dirty="0"/>
          </a:p>
        </p:txBody>
      </p:sp>
      <p:pic>
        <p:nvPicPr>
          <p:cNvPr id="2051"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1200" y="929509"/>
            <a:ext cx="2264015" cy="1412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10">
            <a:extLst>
              <a:ext uri="{BEBA8EAE-BF5A-486C-A8C5-ECC9F3942E4B}">
                <a14:imgProps xmlns:a14="http://schemas.microsoft.com/office/drawing/2010/main">
                  <a14:imgLayer r:embed="rId11">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2" action="ppaction://hlinksldjump"/>
                </a:rPr>
                <a:t>Return to start</a:t>
              </a:r>
              <a:endParaRPr lang="en-GB" sz="900" b="1" kern="1200" dirty="0">
                <a:solidFill>
                  <a:srgbClr val="FFFFFF"/>
                </a:solidFill>
              </a:endParaRPr>
            </a:p>
          </p:txBody>
        </p:sp>
      </p:grpSp>
    </p:spTree>
    <p:extLst>
      <p:ext uri="{BB962C8B-B14F-4D97-AF65-F5344CB8AC3E}">
        <p14:creationId xmlns:p14="http://schemas.microsoft.com/office/powerpoint/2010/main" val="7419193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3"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p:cNvSpPr/>
          <p:nvPr/>
        </p:nvSpPr>
        <p:spPr>
          <a:xfrm>
            <a:off x="504374"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3"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529640" y="1298543"/>
            <a:ext cx="1944215" cy="1754326"/>
          </a:xfrm>
          <a:prstGeom prst="rect">
            <a:avLst/>
          </a:prstGeom>
          <a:noFill/>
        </p:spPr>
        <p:txBody>
          <a:bodyPr wrap="square" rtlCol="0">
            <a:spAutoFit/>
          </a:bodyPr>
          <a:lstStyle/>
          <a:p>
            <a:r>
              <a:rPr lang="en-GB" dirty="0"/>
              <a:t>In 1858, Sittingbourne’s first train service ran between Faversham and Chatham.</a:t>
            </a:r>
          </a:p>
        </p:txBody>
      </p:sp>
      <p:sp>
        <p:nvSpPr>
          <p:cNvPr id="24" name="TextBox 23"/>
          <p:cNvSpPr txBox="1"/>
          <p:nvPr/>
        </p:nvSpPr>
        <p:spPr>
          <a:xfrm>
            <a:off x="2614770" y="1307604"/>
            <a:ext cx="1778173" cy="1754326"/>
          </a:xfrm>
          <a:prstGeom prst="rect">
            <a:avLst/>
          </a:prstGeom>
          <a:noFill/>
        </p:spPr>
        <p:txBody>
          <a:bodyPr wrap="square" rtlCol="0">
            <a:spAutoFit/>
          </a:bodyPr>
          <a:lstStyle/>
          <a:p>
            <a:r>
              <a:rPr lang="en-GB" dirty="0"/>
              <a:t>The initial act of parliament in 1825 enabled the Canterbury to London line to open.</a:t>
            </a:r>
          </a:p>
        </p:txBody>
      </p:sp>
      <p:sp>
        <p:nvSpPr>
          <p:cNvPr id="26" name="TextBox 25"/>
          <p:cNvSpPr txBox="1"/>
          <p:nvPr/>
        </p:nvSpPr>
        <p:spPr>
          <a:xfrm>
            <a:off x="6964033" y="3029879"/>
            <a:ext cx="1570045" cy="1754326"/>
          </a:xfrm>
          <a:prstGeom prst="rect">
            <a:avLst/>
          </a:prstGeom>
          <a:noFill/>
        </p:spPr>
        <p:txBody>
          <a:bodyPr wrap="square" rtlCol="0">
            <a:spAutoFit/>
          </a:bodyPr>
          <a:lstStyle/>
          <a:p>
            <a:r>
              <a:rPr lang="en-GB" dirty="0"/>
              <a:t>Recently – opened in 1939 due to the Second World War effort.</a:t>
            </a:r>
          </a:p>
        </p:txBody>
      </p:sp>
      <p:sp>
        <p:nvSpPr>
          <p:cNvPr id="27" name="TextBox 26"/>
          <p:cNvSpPr txBox="1"/>
          <p:nvPr/>
        </p:nvSpPr>
        <p:spPr>
          <a:xfrm>
            <a:off x="2722926" y="3201335"/>
            <a:ext cx="1622684" cy="1477328"/>
          </a:xfrm>
          <a:prstGeom prst="rect">
            <a:avLst/>
          </a:prstGeom>
          <a:noFill/>
        </p:spPr>
        <p:txBody>
          <a:bodyPr wrap="square" rtlCol="0">
            <a:spAutoFit/>
          </a:bodyPr>
          <a:lstStyle/>
          <a:p>
            <a:r>
              <a:rPr lang="en-GB" dirty="0"/>
              <a:t>The Edwardian’s opened it in 1910 – look at those bricks.</a:t>
            </a:r>
          </a:p>
        </p:txBody>
      </p:sp>
      <p:sp>
        <p:nvSpPr>
          <p:cNvPr id="20" name="Rectangle 19"/>
          <p:cNvSpPr/>
          <p:nvPr/>
        </p:nvSpPr>
        <p:spPr>
          <a:xfrm>
            <a:off x="504374" y="1347614"/>
            <a:ext cx="381642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Q6. When did the Train Station arrive in Sittingbourne?</a:t>
            </a: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4" action="ppaction://hlinksldjump"/>
                </a:rPr>
                <a:t>Return to start</a:t>
              </a:r>
              <a:endParaRPr lang="en-GB" sz="900" b="1" kern="1200" dirty="0">
                <a:solidFill>
                  <a:srgbClr val="FFFFFF"/>
                </a:solidFill>
              </a:endParaRPr>
            </a:p>
          </p:txBody>
        </p:sp>
      </p:gr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657" y="3374935"/>
            <a:ext cx="1977715" cy="1318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s://upload.wikimedia.org/wikipedia/commons/4/42/Ashford_Locomotive_Depot_2_geograph-2654059-by-Ben-Brooksban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3425" y="1716946"/>
            <a:ext cx="2058929" cy="11954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descr="\\WDMYCLOUD\Photos\HRGS\Sittingbourne\Sittingbourne History Museum\Sittingbourne Station - 1937.t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83464" y="3425759"/>
            <a:ext cx="2092792" cy="12529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32364" y="1716946"/>
            <a:ext cx="1897276" cy="1197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Rounded Rectangle 35">
            <a:hlinkClick r:id="rId9" action="ppaction://hlinksldjump"/>
          </p:cNvPr>
          <p:cNvSpPr/>
          <p:nvPr/>
        </p:nvSpPr>
        <p:spPr>
          <a:xfrm>
            <a:off x="504374" y="1333161"/>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ounded Rectangle 37">
            <a:hlinkClick r:id="rId9" action="ppaction://hlinksldjump"/>
          </p:cNvPr>
          <p:cNvSpPr/>
          <p:nvPr/>
        </p:nvSpPr>
        <p:spPr>
          <a:xfrm>
            <a:off x="4568952" y="3078950"/>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ed Rectangle 38">
            <a:hlinkClick r:id="rId10" action="ppaction://hlinksldjump"/>
          </p:cNvPr>
          <p:cNvSpPr/>
          <p:nvPr/>
        </p:nvSpPr>
        <p:spPr>
          <a:xfrm>
            <a:off x="4427984" y="135667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35">
            <a:hlinkClick r:id="rId9" action="ppaction://hlinksldjump"/>
            <a:extLst>
              <a:ext uri="{FF2B5EF4-FFF2-40B4-BE49-F238E27FC236}">
                <a16:creationId xmlns:a16="http://schemas.microsoft.com/office/drawing/2014/main" xmlns="" id="{E86F0397-C876-45D6-BD98-3B066BAE0BDC}"/>
              </a:ext>
            </a:extLst>
          </p:cNvPr>
          <p:cNvSpPr/>
          <p:nvPr/>
        </p:nvSpPr>
        <p:spPr>
          <a:xfrm>
            <a:off x="505024" y="3075101"/>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9148532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Q6. When did the Train Station arrive in Sittingbourne?</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176342" y="519035"/>
            <a:ext cx="4739460" cy="4355038"/>
          </a:xfrm>
          <a:prstGeom prst="rect">
            <a:avLst/>
          </a:prstGeom>
          <a:noFill/>
        </p:spPr>
        <p:txBody>
          <a:bodyPr wrap="square" rtlCol="0">
            <a:spAutoFit/>
          </a:bodyPr>
          <a:lstStyle/>
          <a:p>
            <a:r>
              <a:rPr lang="en-GB" sz="2800" dirty="0"/>
              <a:t>Well done! </a:t>
            </a:r>
          </a:p>
          <a:p>
            <a:endParaRPr lang="en-GB" sz="1500" dirty="0"/>
          </a:p>
          <a:p>
            <a:r>
              <a:rPr lang="en-GB" dirty="0"/>
              <a:t>1858, is the correct answer…</a:t>
            </a:r>
          </a:p>
          <a:p>
            <a:endParaRPr lang="en-GB" dirty="0"/>
          </a:p>
          <a:p>
            <a:pPr algn="just"/>
            <a:r>
              <a:rPr lang="en-GB" dirty="0"/>
              <a:t>On 25th January 1858, Sittingbourne was placed on the railway map when the East Kent Railway initiated its first train service on newly-laid lines between Faversham and Chatham. Its connection to the capital was not quite complete as a horse and cart service operated between Chatham and Strood stations. On 19th July 1860, the station's importance increased when it became the interchange point for branch services to Queenborough and Sheerness.</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0684" y="350696"/>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sp>
        <p:nvSpPr>
          <p:cNvPr id="20" name="Rectangle 19">
            <a:hlinkClick r:id="rId9" action="ppaction://hlinksldjump"/>
          </p:cNvPr>
          <p:cNvSpPr/>
          <p:nvPr/>
        </p:nvSpPr>
        <p:spPr>
          <a:xfrm>
            <a:off x="342819" y="73798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336032" y="73798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22" name="TextBox 21"/>
          <p:cNvSpPr txBox="1"/>
          <p:nvPr/>
        </p:nvSpPr>
        <p:spPr>
          <a:xfrm>
            <a:off x="2293672" y="688913"/>
            <a:ext cx="1944215" cy="1754326"/>
          </a:xfrm>
          <a:prstGeom prst="rect">
            <a:avLst/>
          </a:prstGeom>
          <a:noFill/>
        </p:spPr>
        <p:txBody>
          <a:bodyPr wrap="square" rtlCol="0">
            <a:spAutoFit/>
          </a:bodyPr>
          <a:lstStyle/>
          <a:p>
            <a:r>
              <a:rPr lang="en-GB" dirty="0"/>
              <a:t>In 1858, Sittingbourne’s  first train service ran between Faversham and Chatham.</a:t>
            </a:r>
          </a:p>
        </p:txBody>
      </p:sp>
      <p:pic>
        <p:nvPicPr>
          <p:cNvPr id="23"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6396" y="1107316"/>
            <a:ext cx="1897276" cy="1197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27917797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1"/>
                </a:solidFill>
              </a:rPr>
              <a:t>Ten Fascinating Questions about Sittingbourne</a:t>
            </a:r>
          </a:p>
        </p:txBody>
      </p:sp>
      <p:sp>
        <p:nvSpPr>
          <p:cNvPr id="3" name="Content Placeholder 2"/>
          <p:cNvSpPr>
            <a:spLocks noGrp="1"/>
          </p:cNvSpPr>
          <p:nvPr>
            <p:ph sz="quarter" idx="1"/>
          </p:nvPr>
        </p:nvSpPr>
        <p:spPr/>
        <p:txBody>
          <a:bodyPr>
            <a:normAutofit fontScale="92500" lnSpcReduction="10000"/>
          </a:bodyPr>
          <a:lstStyle/>
          <a:p>
            <a:pPr marL="447675" indent="-447675">
              <a:buFont typeface="+mj-lt"/>
              <a:buAutoNum type="arabicPeriod"/>
            </a:pPr>
            <a:r>
              <a:rPr lang="en-GB" sz="2000" b="1" dirty="0">
                <a:solidFill>
                  <a:srgbClr val="0000FF"/>
                </a:solidFill>
                <a:hlinkClick r:id="rId2" action="ppaction://hlinksldjump"/>
              </a:rPr>
              <a:t>Where does the name ‘Sittingbourne’ originate from?</a:t>
            </a:r>
            <a:endParaRPr lang="en-GB" sz="2000" b="1" dirty="0">
              <a:solidFill>
                <a:srgbClr val="0000FF"/>
              </a:solidFill>
            </a:endParaRPr>
          </a:p>
          <a:p>
            <a:pPr marL="447675" indent="-447675">
              <a:buFont typeface="+mj-lt"/>
              <a:buAutoNum type="arabicPeriod"/>
            </a:pPr>
            <a:r>
              <a:rPr lang="en-GB" sz="2000" b="1" dirty="0">
                <a:solidFill>
                  <a:srgbClr val="0000FF"/>
                </a:solidFill>
                <a:hlinkClick r:id="rId3" action="ppaction://hlinksldjump"/>
              </a:rPr>
              <a:t>What did the Romans do for Sittingbourne?</a:t>
            </a:r>
            <a:endParaRPr lang="en-GB" sz="2000" b="1" dirty="0">
              <a:solidFill>
                <a:srgbClr val="0000FF"/>
              </a:solidFill>
            </a:endParaRPr>
          </a:p>
          <a:p>
            <a:pPr marL="447675" indent="-447675">
              <a:buFont typeface="+mj-lt"/>
              <a:buAutoNum type="arabicPeriod"/>
            </a:pPr>
            <a:r>
              <a:rPr lang="en-GB" sz="2000" b="1" dirty="0">
                <a:solidFill>
                  <a:srgbClr val="0000FF"/>
                </a:solidFill>
                <a:hlinkClick r:id="rId4" action="ppaction://hlinksldjump"/>
              </a:rPr>
              <a:t>Where and what are The Meads?</a:t>
            </a:r>
            <a:endParaRPr lang="en-GB" sz="2000" b="1" dirty="0">
              <a:solidFill>
                <a:srgbClr val="0000FF"/>
              </a:solidFill>
            </a:endParaRPr>
          </a:p>
          <a:p>
            <a:pPr marL="447675" indent="-447675">
              <a:buFont typeface="+mj-lt"/>
              <a:buAutoNum type="arabicPeriod"/>
            </a:pPr>
            <a:r>
              <a:rPr lang="en-GB" sz="2000" b="1" dirty="0">
                <a:solidFill>
                  <a:srgbClr val="0000FF"/>
                </a:solidFill>
                <a:hlinkClick r:id="rId5" action="ppaction://hlinksldjump"/>
              </a:rPr>
              <a:t>Where was Rose Hill house and who lived there?</a:t>
            </a:r>
            <a:endParaRPr lang="en-GB" sz="2000" b="1" dirty="0">
              <a:solidFill>
                <a:srgbClr val="0000FF"/>
              </a:solidFill>
            </a:endParaRPr>
          </a:p>
          <a:p>
            <a:pPr marL="447675" indent="-447675">
              <a:buFont typeface="+mj-lt"/>
              <a:buAutoNum type="arabicPeriod"/>
            </a:pPr>
            <a:r>
              <a:rPr lang="en-GB" sz="2000" b="1" dirty="0">
                <a:solidFill>
                  <a:srgbClr val="0000FF"/>
                </a:solidFill>
                <a:hlinkClick r:id="rId6" action="ppaction://hlinksldjump"/>
              </a:rPr>
              <a:t>Which Inn did Princess Victoria visit in Sittingbourne?</a:t>
            </a:r>
            <a:endParaRPr lang="en-GB" sz="2000" b="1" dirty="0">
              <a:solidFill>
                <a:srgbClr val="0000FF"/>
              </a:solidFill>
            </a:endParaRPr>
          </a:p>
          <a:p>
            <a:pPr marL="447675" indent="-447675">
              <a:buFont typeface="+mj-lt"/>
              <a:buAutoNum type="arabicPeriod"/>
            </a:pPr>
            <a:r>
              <a:rPr lang="en-GB" sz="2000" b="1" dirty="0">
                <a:solidFill>
                  <a:srgbClr val="0000FF"/>
                </a:solidFill>
                <a:hlinkClick r:id="rId7" action="ppaction://hlinksldjump"/>
              </a:rPr>
              <a:t>When did the Train Station arrive in Sittingbourne?</a:t>
            </a:r>
            <a:endParaRPr lang="en-GB" sz="2000" b="1" dirty="0">
              <a:solidFill>
                <a:srgbClr val="0000FF"/>
              </a:solidFill>
            </a:endParaRPr>
          </a:p>
          <a:p>
            <a:pPr marL="447675" indent="-447675">
              <a:buFont typeface="+mj-lt"/>
              <a:buAutoNum type="arabicPeriod"/>
            </a:pPr>
            <a:r>
              <a:rPr lang="en-GB" sz="2000" b="1" dirty="0">
                <a:solidFill>
                  <a:srgbClr val="0000FF"/>
                </a:solidFill>
                <a:hlinkClick r:id="rId8" action="ppaction://hlinksldjump"/>
              </a:rPr>
              <a:t>When did Brickmaking help put Sittingbourne on the map?</a:t>
            </a:r>
            <a:endParaRPr lang="en-GB" sz="2000" b="1" dirty="0">
              <a:solidFill>
                <a:srgbClr val="0000FF"/>
              </a:solidFill>
            </a:endParaRPr>
          </a:p>
          <a:p>
            <a:pPr marL="447675" indent="-447675">
              <a:buFont typeface="+mj-lt"/>
              <a:buAutoNum type="arabicPeriod"/>
            </a:pPr>
            <a:r>
              <a:rPr lang="en-GB" sz="2000" b="1" dirty="0">
                <a:solidFill>
                  <a:srgbClr val="0000FF"/>
                </a:solidFill>
                <a:hlinkClick r:id="rId9" action="ppaction://hlinksldjump"/>
              </a:rPr>
              <a:t>Who is our most famous Victoria Cross winner from WW1?</a:t>
            </a:r>
            <a:endParaRPr lang="en-GB" sz="2000" b="1" dirty="0">
              <a:solidFill>
                <a:srgbClr val="0000FF"/>
              </a:solidFill>
            </a:endParaRPr>
          </a:p>
          <a:p>
            <a:pPr marL="447675" indent="-447675">
              <a:buFont typeface="+mj-lt"/>
              <a:buAutoNum type="arabicPeriod"/>
            </a:pPr>
            <a:r>
              <a:rPr lang="en-GB" sz="2000" b="1" dirty="0">
                <a:solidFill>
                  <a:srgbClr val="0000FF"/>
                </a:solidFill>
                <a:hlinkClick r:id="rId10" action="ppaction://hlinksldjump"/>
              </a:rPr>
              <a:t>Which town is Sittingbourne twinned with?</a:t>
            </a:r>
            <a:endParaRPr lang="en-GB" sz="2000" b="1" dirty="0">
              <a:solidFill>
                <a:srgbClr val="0000FF"/>
              </a:solidFill>
            </a:endParaRPr>
          </a:p>
          <a:p>
            <a:pPr marL="447675" indent="-447675">
              <a:buFont typeface="+mj-lt"/>
              <a:buAutoNum type="arabicPeriod"/>
            </a:pPr>
            <a:r>
              <a:rPr lang="en-GB" sz="2000" b="1" dirty="0">
                <a:solidFill>
                  <a:srgbClr val="0000FF"/>
                </a:solidFill>
                <a:hlinkClick r:id="rId11" action="ppaction://hlinksldjump"/>
              </a:rPr>
              <a:t>Why does Sittingbourne have a Light Railway?</a:t>
            </a:r>
            <a:endParaRPr lang="en-GB" sz="2000" b="1" dirty="0">
              <a:solidFill>
                <a:srgbClr val="0000FF"/>
              </a:solidFill>
            </a:endParaRPr>
          </a:p>
          <a:p>
            <a:pPr marL="514350" indent="-514350">
              <a:buFont typeface="+mj-lt"/>
              <a:buAutoNum type="arabicPeriod"/>
            </a:pPr>
            <a:endParaRPr lang="en-GB" dirty="0"/>
          </a:p>
        </p:txBody>
      </p:sp>
      <p:graphicFrame>
        <p:nvGraphicFramePr>
          <p:cNvPr id="6" name="Diagram 5"/>
          <p:cNvGraphicFramePr/>
          <p:nvPr>
            <p:extLst>
              <p:ext uri="{D42A27DB-BD31-4B8C-83A1-F6EECF244321}">
                <p14:modId xmlns:p14="http://schemas.microsoft.com/office/powerpoint/2010/main" val="987715582"/>
              </p:ext>
            </p:extLst>
          </p:nvPr>
        </p:nvGraphicFramePr>
        <p:xfrm>
          <a:off x="395536" y="4722181"/>
          <a:ext cx="8064896" cy="3693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Oval 6"/>
          <p:cNvSpPr/>
          <p:nvPr/>
        </p:nvSpPr>
        <p:spPr>
          <a:xfrm>
            <a:off x="2915816" y="4731990"/>
            <a:ext cx="2952328" cy="41151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3071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Q6. When did the Train Station arrive in Sittingbourne?</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2" name="TextBox 1"/>
          <p:cNvSpPr txBox="1"/>
          <p:nvPr/>
        </p:nvSpPr>
        <p:spPr>
          <a:xfrm>
            <a:off x="4211510" y="511463"/>
            <a:ext cx="4676909" cy="4078039"/>
          </a:xfrm>
          <a:prstGeom prst="rect">
            <a:avLst/>
          </a:prstGeom>
          <a:noFill/>
        </p:spPr>
        <p:txBody>
          <a:bodyPr wrap="square" rtlCol="0">
            <a:spAutoFit/>
          </a:bodyPr>
          <a:lstStyle/>
          <a:p>
            <a:r>
              <a:rPr lang="en-GB" sz="2800" dirty="0"/>
              <a:t>Oops…the right answer is....</a:t>
            </a:r>
          </a:p>
          <a:p>
            <a:endParaRPr lang="en-GB" sz="1500" dirty="0"/>
          </a:p>
          <a:p>
            <a:pPr algn="just"/>
            <a:r>
              <a:rPr lang="en-GB" dirty="0"/>
              <a:t>On 25th January 1858, Sittingbourne was placed on the railway map when the East Kent Railway initiated its first train service on newly-laid lines between Faversham and Chatham. Its connection to the capital was not quite complete as a horse and cart service operated between Chatham and Strood stations. On 19th July 1860, the station's importance increased when it became the interchange point for branch services to Queenborough and Sheerness.</a:t>
            </a:r>
          </a:p>
          <a:p>
            <a:endParaRPr lang="en-GB" dirty="0"/>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8">
            <a:extLst>
              <a:ext uri="{BEBA8EAE-BF5A-486C-A8C5-ECC9F3942E4B}">
                <a14:imgProps xmlns:a14="http://schemas.microsoft.com/office/drawing/2010/main">
                  <a14:imgLayer r:embed="rId9">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0" action="ppaction://hlinksldjump"/>
                </a:rPr>
                <a:t>Return to start</a:t>
              </a:r>
              <a:endParaRPr lang="en-GB" sz="900" b="1" kern="1200" dirty="0">
                <a:solidFill>
                  <a:srgbClr val="FFFFFF"/>
                </a:solidFill>
              </a:endParaRPr>
            </a:p>
          </p:txBody>
        </p:sp>
      </p:grpSp>
      <p:sp>
        <p:nvSpPr>
          <p:cNvPr id="16" name="Rectangle 15">
            <a:hlinkClick r:id="rId11" action="ppaction://hlinksldjump"/>
          </p:cNvPr>
          <p:cNvSpPr/>
          <p:nvPr/>
        </p:nvSpPr>
        <p:spPr>
          <a:xfrm>
            <a:off x="342819" y="73798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336032" y="73798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22" name="TextBox 21"/>
          <p:cNvSpPr txBox="1"/>
          <p:nvPr/>
        </p:nvSpPr>
        <p:spPr>
          <a:xfrm>
            <a:off x="2293672" y="688913"/>
            <a:ext cx="1944215" cy="1754326"/>
          </a:xfrm>
          <a:prstGeom prst="rect">
            <a:avLst/>
          </a:prstGeom>
          <a:noFill/>
        </p:spPr>
        <p:txBody>
          <a:bodyPr wrap="square" rtlCol="0">
            <a:spAutoFit/>
          </a:bodyPr>
          <a:lstStyle/>
          <a:p>
            <a:r>
              <a:rPr lang="en-GB" dirty="0"/>
              <a:t>In 1858, Sittingbourne’s  first train service ran between Faversham and Chatham.</a:t>
            </a:r>
          </a:p>
        </p:txBody>
      </p:sp>
      <p:pic>
        <p:nvPicPr>
          <p:cNvPr id="23"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6396" y="1107316"/>
            <a:ext cx="1897276" cy="1197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10954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0526" y="1346542"/>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82199" y="1358468"/>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5" action="ppaction://hlinksldjump"/>
          </p:cNvPr>
          <p:cNvSpPr/>
          <p:nvPr/>
        </p:nvSpPr>
        <p:spPr>
          <a:xfrm>
            <a:off x="504374" y="3075101"/>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552220" y="3159207"/>
            <a:ext cx="1676611" cy="1477328"/>
          </a:xfrm>
          <a:prstGeom prst="rect">
            <a:avLst/>
          </a:prstGeom>
          <a:noFill/>
        </p:spPr>
        <p:txBody>
          <a:bodyPr wrap="square" rtlCol="0">
            <a:spAutoFit/>
          </a:bodyPr>
          <a:lstStyle/>
          <a:p>
            <a:r>
              <a:rPr lang="en-GB" dirty="0"/>
              <a:t>The Romans made thousands of Bricks to build the town.</a:t>
            </a:r>
          </a:p>
        </p:txBody>
      </p:sp>
      <p:sp>
        <p:nvSpPr>
          <p:cNvPr id="24" name="TextBox 23"/>
          <p:cNvSpPr txBox="1"/>
          <p:nvPr/>
        </p:nvSpPr>
        <p:spPr>
          <a:xfrm>
            <a:off x="2366482" y="1648964"/>
            <a:ext cx="2061502" cy="1200329"/>
          </a:xfrm>
          <a:prstGeom prst="rect">
            <a:avLst/>
          </a:prstGeom>
          <a:noFill/>
        </p:spPr>
        <p:txBody>
          <a:bodyPr wrap="square" rtlCol="0">
            <a:spAutoFit/>
          </a:bodyPr>
          <a:lstStyle/>
          <a:p>
            <a:r>
              <a:rPr lang="en-GB" dirty="0"/>
              <a:t>The Kent yellow stock made its name in the 19th Century. </a:t>
            </a:r>
          </a:p>
        </p:txBody>
      </p:sp>
      <p:sp>
        <p:nvSpPr>
          <p:cNvPr id="27" name="TextBox 26"/>
          <p:cNvSpPr txBox="1"/>
          <p:nvPr/>
        </p:nvSpPr>
        <p:spPr>
          <a:xfrm>
            <a:off x="2627784" y="3041263"/>
            <a:ext cx="1695537" cy="1754326"/>
          </a:xfrm>
          <a:prstGeom prst="rect">
            <a:avLst/>
          </a:prstGeom>
          <a:noFill/>
        </p:spPr>
        <p:txBody>
          <a:bodyPr wrap="square" rtlCol="0">
            <a:spAutoFit/>
          </a:bodyPr>
          <a:lstStyle/>
          <a:p>
            <a:r>
              <a:rPr lang="en-GB" dirty="0"/>
              <a:t>The early medieval 500  – 1000 AD period saw the start of brickmaking. </a:t>
            </a:r>
          </a:p>
        </p:txBody>
      </p:sp>
      <p:sp>
        <p:nvSpPr>
          <p:cNvPr id="32" name="Title 1"/>
          <p:cNvSpPr txBox="1">
            <a:spLocks/>
          </p:cNvSpPr>
          <p:nvPr/>
        </p:nvSpPr>
        <p:spPr>
          <a:xfrm>
            <a:off x="301752" y="171450"/>
            <a:ext cx="8534400" cy="1032148"/>
          </a:xfrm>
          <a:prstGeom prst="rect">
            <a:avLst/>
          </a:prstGeom>
        </p:spPr>
        <p:txBody>
          <a:bodyPr>
            <a:normAutofit fontScale="3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8000" b="1" dirty="0">
                <a:solidFill>
                  <a:srgbClr val="0000FF"/>
                </a:solidFill>
              </a:rPr>
              <a:t>Q7. When did Brickmaking help put Sittingbourne on the map?</a:t>
            </a:r>
          </a:p>
          <a:p>
            <a:r>
              <a:rPr lang="en-GB" b="1" dirty="0">
                <a:solidFill>
                  <a:srgbClr val="0000FF"/>
                </a:solidFill>
              </a:rPr>
              <a:t>							</a:t>
            </a: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6" action="ppaction://hlinksldjump"/>
                </a:rPr>
                <a:t>Return to start</a:t>
              </a:r>
              <a:endParaRPr lang="en-GB" sz="900" b="1" kern="1200" dirty="0">
                <a:solidFill>
                  <a:srgbClr val="FFFFFF"/>
                </a:solidFill>
              </a:endParaRPr>
            </a:p>
          </p:txBody>
        </p:sp>
      </p:grpSp>
      <p:sp>
        <p:nvSpPr>
          <p:cNvPr id="2" name="Rounded Rectangle 1">
            <a:hlinkClick r:id="rId7" action="ppaction://hlinksldjump"/>
          </p:cNvPr>
          <p:cNvSpPr/>
          <p:nvPr/>
        </p:nvSpPr>
        <p:spPr>
          <a:xfrm>
            <a:off x="395536" y="1538901"/>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a:hlinkClick r:id="rId7" action="ppaction://hlinksldjump"/>
          </p:cNvPr>
          <p:cNvSpPr/>
          <p:nvPr/>
        </p:nvSpPr>
        <p:spPr>
          <a:xfrm>
            <a:off x="4549867" y="-144463"/>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ounded Rectangle 36">
            <a:hlinkClick r:id="rId7" action="ppaction://hlinksldjump"/>
          </p:cNvPr>
          <p:cNvSpPr/>
          <p:nvPr/>
        </p:nvSpPr>
        <p:spPr>
          <a:xfrm>
            <a:off x="4572000" y="3052729"/>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9" descr="Image result for viaduct sittingbour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314" name="Picture 2" descr="Image result for brick making in sittingbourn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560" y="1831474"/>
            <a:ext cx="1780347" cy="1059307"/>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6650" y="3394889"/>
            <a:ext cx="1680514" cy="1260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1588" t="11916"/>
          <a:stretch/>
        </p:blipFill>
        <p:spPr bwMode="auto">
          <a:xfrm>
            <a:off x="738650" y="3401304"/>
            <a:ext cx="1889134" cy="1253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012287" y="1413453"/>
            <a:ext cx="2512173" cy="1477328"/>
          </a:xfrm>
          <a:prstGeom prst="rect">
            <a:avLst/>
          </a:prstGeom>
          <a:noFill/>
        </p:spPr>
        <p:txBody>
          <a:bodyPr wrap="square" rtlCol="0">
            <a:spAutoFit/>
          </a:bodyPr>
          <a:lstStyle/>
          <a:p>
            <a:r>
              <a:rPr lang="en-GB" dirty="0"/>
              <a:t>Kent brown earth is suitable for making bricks, which they did in 14th and 15th centuries  (1301-1500).</a:t>
            </a:r>
          </a:p>
        </p:txBody>
      </p:sp>
      <p:pic>
        <p:nvPicPr>
          <p:cNvPr id="13319"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66483" y="1648964"/>
            <a:ext cx="1355422" cy="1301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Rounded Rectangle 37">
            <a:hlinkClick r:id="rId12" action="ppaction://hlinksldjump"/>
          </p:cNvPr>
          <p:cNvSpPr/>
          <p:nvPr/>
        </p:nvSpPr>
        <p:spPr>
          <a:xfrm>
            <a:off x="4585855" y="132402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ed Rectangle 38">
            <a:hlinkClick r:id="rId12" action="ppaction://hlinksldjump"/>
          </p:cNvPr>
          <p:cNvSpPr/>
          <p:nvPr/>
        </p:nvSpPr>
        <p:spPr>
          <a:xfrm>
            <a:off x="4549867" y="3041263"/>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ed Rectangle 39">
            <a:hlinkClick r:id="rId12" action="ppaction://hlinksldjump"/>
          </p:cNvPr>
          <p:cNvSpPr/>
          <p:nvPr/>
        </p:nvSpPr>
        <p:spPr>
          <a:xfrm>
            <a:off x="480182" y="3041263"/>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ounded Rectangle 40">
            <a:hlinkClick r:id="rId13" action="ppaction://hlinksldjump"/>
          </p:cNvPr>
          <p:cNvSpPr/>
          <p:nvPr/>
        </p:nvSpPr>
        <p:spPr>
          <a:xfrm>
            <a:off x="516516" y="134218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66915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Q7. When did Brickmaking help put Sittingbourne on the map?</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427984" y="723527"/>
            <a:ext cx="4549361" cy="4078039"/>
          </a:xfrm>
          <a:prstGeom prst="rect">
            <a:avLst/>
          </a:prstGeom>
          <a:noFill/>
        </p:spPr>
        <p:txBody>
          <a:bodyPr wrap="square" rtlCol="0">
            <a:spAutoFit/>
          </a:bodyPr>
          <a:lstStyle/>
          <a:p>
            <a:r>
              <a:rPr lang="en-GB" sz="2800" dirty="0"/>
              <a:t>Well done! </a:t>
            </a:r>
          </a:p>
          <a:p>
            <a:endParaRPr lang="en-GB" sz="1500" dirty="0"/>
          </a:p>
          <a:p>
            <a:pPr algn="just" fontAlgn="base"/>
            <a:r>
              <a:rPr lang="en-GB" dirty="0"/>
              <a:t>Stock brick making started in Kent around 1700, but it was the Kent yellow stock  (known as London stocks) which made its name in the 19th Century. Murston became the brick making centre of the area, adding to Sittingbourne’s overall growth.</a:t>
            </a:r>
          </a:p>
          <a:p>
            <a:pPr algn="just" fontAlgn="base"/>
            <a:endParaRPr lang="en-GB" dirty="0"/>
          </a:p>
          <a:p>
            <a:pPr algn="just" fontAlgn="base"/>
            <a:r>
              <a:rPr lang="en-GB" dirty="0"/>
              <a:t>As London grew, Sittingbourne, with it’s barges and Milton Creek were ideally placed to supply London with bricks. </a:t>
            </a:r>
          </a:p>
          <a:p>
            <a:endParaRPr lang="en-GB" dirty="0"/>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sp>
        <p:nvSpPr>
          <p:cNvPr id="19" name="Rectangle 18"/>
          <p:cNvSpPr/>
          <p:nvPr/>
        </p:nvSpPr>
        <p:spPr>
          <a:xfrm>
            <a:off x="504374" y="64425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504374" y="64425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3" name="TextBox 12"/>
          <p:cNvSpPr txBox="1"/>
          <p:nvPr/>
        </p:nvSpPr>
        <p:spPr>
          <a:xfrm>
            <a:off x="2366482" y="910436"/>
            <a:ext cx="2061502" cy="1200329"/>
          </a:xfrm>
          <a:prstGeom prst="rect">
            <a:avLst/>
          </a:prstGeom>
          <a:noFill/>
        </p:spPr>
        <p:txBody>
          <a:bodyPr wrap="square" rtlCol="0">
            <a:spAutoFit/>
          </a:bodyPr>
          <a:lstStyle/>
          <a:p>
            <a:r>
              <a:rPr lang="en-GB" dirty="0"/>
              <a:t>The Kent yellow stock made its name in the 19th Century. </a:t>
            </a:r>
          </a:p>
        </p:txBody>
      </p:sp>
      <p:pic>
        <p:nvPicPr>
          <p:cNvPr id="14" name="Picture 2" descr="Image result for brick making in sittingbourn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4560" y="1092946"/>
            <a:ext cx="1780347" cy="1059307"/>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32677" t="33250" r="39655" b="33375"/>
          <a:stretch/>
        </p:blipFill>
        <p:spPr bwMode="auto">
          <a:xfrm>
            <a:off x="504374" y="2571749"/>
            <a:ext cx="2195418" cy="2035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6720" b="63364" l="33310" r="57535"/>
                    </a14:imgEffect>
                  </a14:imgLayer>
                </a14:imgProps>
              </a:ext>
              <a:ext uri="{28A0092B-C50C-407E-A947-70E740481C1C}">
                <a14:useLocalDpi xmlns:a14="http://schemas.microsoft.com/office/drawing/2010/main" val="0"/>
              </a:ext>
            </a:extLst>
          </a:blip>
          <a:srcRect l="30282" t="33389" r="39437" b="33306"/>
          <a:stretch/>
        </p:blipFill>
        <p:spPr bwMode="auto">
          <a:xfrm>
            <a:off x="1907704" y="3139865"/>
            <a:ext cx="2160240" cy="182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4809" y="2503296"/>
            <a:ext cx="1530547" cy="127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extLst>
              <a:ext uri="{BEBA8EAE-BF5A-486C-A8C5-ECC9F3942E4B}">
                <a14:imgProps xmlns:a14="http://schemas.microsoft.com/office/drawing/2010/main">
                  <a14:imgLayer r:embed="rId15">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24166092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Q7. When did Brickmaking help put Sittingbourne on the map?</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361241" y="828808"/>
            <a:ext cx="4616105" cy="3524042"/>
          </a:xfrm>
          <a:prstGeom prst="rect">
            <a:avLst/>
          </a:prstGeom>
          <a:noFill/>
        </p:spPr>
        <p:txBody>
          <a:bodyPr wrap="square" rtlCol="0">
            <a:spAutoFit/>
          </a:bodyPr>
          <a:lstStyle/>
          <a:p>
            <a:r>
              <a:rPr lang="en-GB" sz="2800" dirty="0"/>
              <a:t>Oops…the right answer is...</a:t>
            </a:r>
          </a:p>
          <a:p>
            <a:endParaRPr lang="en-GB" sz="1500" dirty="0"/>
          </a:p>
          <a:p>
            <a:pPr algn="just" fontAlgn="base"/>
            <a:r>
              <a:rPr lang="en-GB" dirty="0"/>
              <a:t>Stock brick making started in Kent around 1700, but it was the Kent yellow stock  (known as London stocks) which made its name in the 19th Century. Murston became the brick making centre of the area, adding to Sittingbourne’s overall growth.</a:t>
            </a:r>
          </a:p>
          <a:p>
            <a:pPr algn="just" fontAlgn="base"/>
            <a:endParaRPr lang="en-GB" dirty="0"/>
          </a:p>
          <a:p>
            <a:pPr algn="just" fontAlgn="base"/>
            <a:r>
              <a:rPr lang="en-GB" dirty="0"/>
              <a:t>As London grew, Sittingbourne, with it’s barges and Milton Creek were ideally placed to supply London with bricks. </a:t>
            </a:r>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7">
            <a:extLst>
              <a:ext uri="{BEBA8EAE-BF5A-486C-A8C5-ECC9F3942E4B}">
                <a14:imgProps xmlns:a14="http://schemas.microsoft.com/office/drawing/2010/main">
                  <a14:imgLayer r:embed="rId8">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sp>
        <p:nvSpPr>
          <p:cNvPr id="14" name="Rectangle 13"/>
          <p:cNvSpPr/>
          <p:nvPr/>
        </p:nvSpPr>
        <p:spPr>
          <a:xfrm>
            <a:off x="469206" y="723382"/>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469206" y="73217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7" name="TextBox 16"/>
          <p:cNvSpPr txBox="1"/>
          <p:nvPr/>
        </p:nvSpPr>
        <p:spPr>
          <a:xfrm>
            <a:off x="2366482" y="954396"/>
            <a:ext cx="2061502" cy="1200329"/>
          </a:xfrm>
          <a:prstGeom prst="rect">
            <a:avLst/>
          </a:prstGeom>
          <a:noFill/>
        </p:spPr>
        <p:txBody>
          <a:bodyPr wrap="square" rtlCol="0">
            <a:spAutoFit/>
          </a:bodyPr>
          <a:lstStyle/>
          <a:p>
            <a:r>
              <a:rPr lang="en-GB" dirty="0"/>
              <a:t>The Kent yellow stock made its name in the 19th Century. </a:t>
            </a:r>
          </a:p>
        </p:txBody>
      </p:sp>
      <p:pic>
        <p:nvPicPr>
          <p:cNvPr id="18" name="Picture 2" descr="Image result for brick making in sittingbourn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4560" y="1136906"/>
            <a:ext cx="1780347" cy="105930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p:cNvPicPr>
            <a:picLocks noChangeAspect="1" noChangeArrowheads="1"/>
          </p:cNvPicPr>
          <p:nvPr/>
        </p:nvPicPr>
        <p:blipFill rotWithShape="1">
          <a:blip r:embed="rId11">
            <a:extLst>
              <a:ext uri="{28A0092B-C50C-407E-A947-70E740481C1C}">
                <a14:useLocalDpi xmlns:a14="http://schemas.microsoft.com/office/drawing/2010/main" val="0"/>
              </a:ext>
            </a:extLst>
          </a:blip>
          <a:srcRect l="32677" t="33250" r="39655" b="33375"/>
          <a:stretch/>
        </p:blipFill>
        <p:spPr bwMode="auto">
          <a:xfrm>
            <a:off x="504374" y="2571749"/>
            <a:ext cx="2195418" cy="2035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3"/>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36720" b="63364" l="33310" r="57535"/>
                    </a14:imgEffect>
                  </a14:imgLayer>
                </a14:imgProps>
              </a:ext>
              <a:ext uri="{28A0092B-C50C-407E-A947-70E740481C1C}">
                <a14:useLocalDpi xmlns:a14="http://schemas.microsoft.com/office/drawing/2010/main" val="0"/>
              </a:ext>
            </a:extLst>
          </a:blip>
          <a:srcRect l="30282" t="33389" r="39437" b="33306"/>
          <a:stretch/>
        </p:blipFill>
        <p:spPr bwMode="auto">
          <a:xfrm>
            <a:off x="1907704" y="3139865"/>
            <a:ext cx="2160240" cy="182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14809" y="2503296"/>
            <a:ext cx="1530547" cy="127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218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b="1" dirty="0">
                <a:solidFill>
                  <a:srgbClr val="0000FF"/>
                </a:solidFill>
              </a:rPr>
              <a:t>Q8. Who is our most famous Victoria Cross winner from WW1?</a:t>
            </a: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01752" y="471860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4" action="ppaction://hlinksldjump"/>
          </p:cNvPr>
          <p:cNvSpPr/>
          <p:nvPr/>
        </p:nvSpPr>
        <p:spPr>
          <a:xfrm>
            <a:off x="505873"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7856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948264" y="1700375"/>
            <a:ext cx="1260966" cy="646331"/>
          </a:xfrm>
          <a:prstGeom prst="rect">
            <a:avLst/>
          </a:prstGeom>
          <a:noFill/>
        </p:spPr>
        <p:txBody>
          <a:bodyPr wrap="square" rtlCol="0">
            <a:spAutoFit/>
          </a:bodyPr>
          <a:lstStyle/>
          <a:p>
            <a:r>
              <a:rPr lang="en-GB" dirty="0"/>
              <a:t>Charles Apps</a:t>
            </a:r>
          </a:p>
        </p:txBody>
      </p:sp>
      <p:sp>
        <p:nvSpPr>
          <p:cNvPr id="24" name="TextBox 23"/>
          <p:cNvSpPr txBox="1"/>
          <p:nvPr/>
        </p:nvSpPr>
        <p:spPr>
          <a:xfrm>
            <a:off x="3096499" y="1891360"/>
            <a:ext cx="1260966" cy="646331"/>
          </a:xfrm>
          <a:prstGeom prst="rect">
            <a:avLst/>
          </a:prstGeom>
          <a:noFill/>
        </p:spPr>
        <p:txBody>
          <a:bodyPr wrap="square" rtlCol="0">
            <a:spAutoFit/>
          </a:bodyPr>
          <a:lstStyle/>
          <a:p>
            <a:r>
              <a:rPr lang="en-GB" dirty="0"/>
              <a:t>Donald Dean</a:t>
            </a:r>
          </a:p>
        </p:txBody>
      </p:sp>
      <p:sp>
        <p:nvSpPr>
          <p:cNvPr id="26" name="TextBox 25"/>
          <p:cNvSpPr txBox="1"/>
          <p:nvPr/>
        </p:nvSpPr>
        <p:spPr>
          <a:xfrm>
            <a:off x="6951947" y="3564579"/>
            <a:ext cx="1260966" cy="646331"/>
          </a:xfrm>
          <a:prstGeom prst="rect">
            <a:avLst/>
          </a:prstGeom>
          <a:noFill/>
        </p:spPr>
        <p:txBody>
          <a:bodyPr wrap="square" rtlCol="0">
            <a:spAutoFit/>
          </a:bodyPr>
          <a:lstStyle/>
          <a:p>
            <a:r>
              <a:rPr lang="en-GB" dirty="0"/>
              <a:t>Frank Young</a:t>
            </a:r>
          </a:p>
        </p:txBody>
      </p:sp>
      <p:sp>
        <p:nvSpPr>
          <p:cNvPr id="27" name="TextBox 26"/>
          <p:cNvSpPr txBox="1"/>
          <p:nvPr/>
        </p:nvSpPr>
        <p:spPr>
          <a:xfrm>
            <a:off x="2699792" y="3570309"/>
            <a:ext cx="1260966" cy="646331"/>
          </a:xfrm>
          <a:prstGeom prst="rect">
            <a:avLst/>
          </a:prstGeom>
          <a:noFill/>
        </p:spPr>
        <p:txBody>
          <a:bodyPr wrap="square" rtlCol="0">
            <a:spAutoFit/>
          </a:bodyPr>
          <a:lstStyle/>
          <a:p>
            <a:r>
              <a:rPr lang="en-GB" dirty="0"/>
              <a:t>Alan Bowles</a:t>
            </a:r>
          </a:p>
        </p:txBody>
      </p:sp>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5496" r="16434" b="61327"/>
          <a:stretch/>
        </p:blipFill>
        <p:spPr bwMode="auto">
          <a:xfrm>
            <a:off x="988903" y="1512733"/>
            <a:ext cx="2101362" cy="137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descr="\\WDMYCLOUD\Photos\DVD\Men - soldiers\Apps Charles Jan 1917.jpg"/>
          <p:cNvPicPr>
            <a:picLocks noChangeAspect="1" noChangeArrowheads="1"/>
          </p:cNvPicPr>
          <p:nvPr/>
        </p:nvPicPr>
        <p:blipFill rotWithShape="1">
          <a:blip r:embed="rId6">
            <a:extLst>
              <a:ext uri="{28A0092B-C50C-407E-A947-70E740481C1C}">
                <a14:useLocalDpi xmlns:a14="http://schemas.microsoft.com/office/drawing/2010/main" val="0"/>
              </a:ext>
            </a:extLst>
          </a:blip>
          <a:srcRect r="10093" b="41600"/>
          <a:stretch/>
        </p:blipFill>
        <p:spPr bwMode="auto">
          <a:xfrm>
            <a:off x="5076056" y="1436175"/>
            <a:ext cx="1642099" cy="15018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DMYCLOUD\Photos\DVD\Men - soldiers\BOWLES Alan John.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379" b="21710"/>
          <a:stretch/>
        </p:blipFill>
        <p:spPr bwMode="auto">
          <a:xfrm>
            <a:off x="1045800" y="3168832"/>
            <a:ext cx="1429603" cy="1450525"/>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WDMYCLOUD\Photos\DVD\Men - soldiers\Young Frank Aug 1918.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2586"/>
          <a:stretch/>
        </p:blipFill>
        <p:spPr bwMode="auto">
          <a:xfrm>
            <a:off x="5220072" y="3161119"/>
            <a:ext cx="1224136" cy="1513407"/>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p:cNvGrpSpPr/>
          <p:nvPr/>
        </p:nvGrpSpPr>
        <p:grpSpPr>
          <a:xfrm>
            <a:off x="8442274" y="4461057"/>
            <a:ext cx="626876" cy="626876"/>
            <a:chOff x="177327" y="328"/>
            <a:chExt cx="626876" cy="626876"/>
          </a:xfrm>
        </p:grpSpPr>
        <p:sp>
          <p:nvSpPr>
            <p:cNvPr id="35" name="Oval 34"/>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sp>
        <p:nvSpPr>
          <p:cNvPr id="25" name="Rounded Rectangle 24">
            <a:hlinkClick r:id="rId4" action="ppaction://hlinksldjump"/>
          </p:cNvPr>
          <p:cNvSpPr/>
          <p:nvPr/>
        </p:nvSpPr>
        <p:spPr>
          <a:xfrm>
            <a:off x="4585855" y="132402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le 27">
            <a:hlinkClick r:id="rId4" action="ppaction://hlinksldjump"/>
          </p:cNvPr>
          <p:cNvSpPr/>
          <p:nvPr/>
        </p:nvSpPr>
        <p:spPr>
          <a:xfrm>
            <a:off x="4572000" y="3044643"/>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a:hlinkClick r:id="rId4" action="ppaction://hlinksldjump"/>
          </p:cNvPr>
          <p:cNvSpPr/>
          <p:nvPr/>
        </p:nvSpPr>
        <p:spPr>
          <a:xfrm>
            <a:off x="496458" y="301690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a:hlinkClick r:id="rId3" action="ppaction://hlinksldjump"/>
          </p:cNvPr>
          <p:cNvSpPr/>
          <p:nvPr/>
        </p:nvSpPr>
        <p:spPr>
          <a:xfrm>
            <a:off x="541041" y="1359032"/>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8673026"/>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382753"/>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Q8. Who is our most famous Victoria Cross winner from WW1?</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0000FF"/>
                </a:solidFill>
                <a:hlinkClick r:id="rId6" action="ppaction://hlinksldjump"/>
              </a:rPr>
              <a:t>Click here to continue</a:t>
            </a:r>
            <a:endParaRPr lang="en-GB" dirty="0">
              <a:solidFill>
                <a:srgbClr val="0000FF"/>
              </a:solidFill>
            </a:endParaRPr>
          </a:p>
        </p:txBody>
      </p:sp>
      <p:sp>
        <p:nvSpPr>
          <p:cNvPr id="2" name="TextBox 1"/>
          <p:cNvSpPr txBox="1"/>
          <p:nvPr/>
        </p:nvSpPr>
        <p:spPr>
          <a:xfrm>
            <a:off x="4568952" y="723528"/>
            <a:ext cx="4178122" cy="4355038"/>
          </a:xfrm>
          <a:prstGeom prst="rect">
            <a:avLst/>
          </a:prstGeom>
          <a:noFill/>
        </p:spPr>
        <p:txBody>
          <a:bodyPr wrap="square" rtlCol="0">
            <a:spAutoFit/>
          </a:bodyPr>
          <a:lstStyle/>
          <a:p>
            <a:r>
              <a:rPr lang="en-GB" sz="2800" dirty="0"/>
              <a:t>Well done! </a:t>
            </a:r>
          </a:p>
          <a:p>
            <a:endParaRPr lang="en-GB" sz="1500" dirty="0"/>
          </a:p>
          <a:p>
            <a:pPr algn="just"/>
            <a:r>
              <a:rPr lang="en-GB" dirty="0"/>
              <a:t>Donald John Dean was 21 when he was awarded the Victoria Cross for deeds carried out in France in 1918, when he was a temporary Lieutenant in the 8</a:t>
            </a:r>
            <a:r>
              <a:rPr lang="en-GB" baseline="30000" dirty="0"/>
              <a:t>th</a:t>
            </a:r>
            <a:r>
              <a:rPr lang="en-GB" dirty="0"/>
              <a:t> Battalion of the Queen’s Own Royal West Kent Regiment. Donald also served in the 2</a:t>
            </a:r>
            <a:r>
              <a:rPr lang="en-GB" baseline="30000" dirty="0"/>
              <a:t>nd</a:t>
            </a:r>
            <a:r>
              <a:rPr lang="en-GB" dirty="0"/>
              <a:t> World War, as a Colonel, and received an OBE.</a:t>
            </a:r>
          </a:p>
          <a:p>
            <a:pPr algn="just"/>
            <a:endParaRPr lang="en-GB" dirty="0"/>
          </a:p>
          <a:p>
            <a:pPr algn="just"/>
            <a:r>
              <a:rPr lang="en-GB" dirty="0"/>
              <a:t>There is a stone at Central Avenue, near the main war memorial, that commemorates his winning the VC.</a:t>
            </a:r>
          </a:p>
          <a:p>
            <a:endParaRPr lang="en-GB" dirty="0"/>
          </a:p>
        </p:txBody>
      </p:sp>
      <p:sp>
        <p:nvSpPr>
          <p:cNvPr id="25" name="TextBox 24"/>
          <p:cNvSpPr txBox="1"/>
          <p:nvPr/>
        </p:nvSpPr>
        <p:spPr>
          <a:xfrm>
            <a:off x="3059831" y="1328779"/>
            <a:ext cx="1142064" cy="646331"/>
          </a:xfrm>
          <a:prstGeom prst="rect">
            <a:avLst/>
          </a:prstGeom>
          <a:noFill/>
        </p:spPr>
        <p:txBody>
          <a:bodyPr wrap="square" rtlCol="0">
            <a:spAutoFit/>
          </a:bodyPr>
          <a:lstStyle/>
          <a:p>
            <a:r>
              <a:rPr lang="en-GB" dirty="0"/>
              <a:t>The Rose Inn</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519064" y="670198"/>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504374" y="64425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4" name="TextBox 13"/>
          <p:cNvSpPr txBox="1"/>
          <p:nvPr/>
        </p:nvSpPr>
        <p:spPr>
          <a:xfrm>
            <a:off x="3096499" y="1188000"/>
            <a:ext cx="1260966" cy="646331"/>
          </a:xfrm>
          <a:prstGeom prst="rect">
            <a:avLst/>
          </a:prstGeom>
          <a:noFill/>
        </p:spPr>
        <p:txBody>
          <a:bodyPr wrap="square" rtlCol="0">
            <a:spAutoFit/>
          </a:bodyPr>
          <a:lstStyle/>
          <a:p>
            <a:r>
              <a:rPr lang="en-GB" dirty="0"/>
              <a:t>Donald Dean</a:t>
            </a:r>
          </a:p>
        </p:txBody>
      </p:sp>
      <p:pic>
        <p:nvPicPr>
          <p:cNvPr id="1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5496" r="16434" b="61327"/>
          <a:stretch/>
        </p:blipFill>
        <p:spPr bwMode="auto">
          <a:xfrm>
            <a:off x="988903" y="809373"/>
            <a:ext cx="2101362" cy="137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0468" y="2589058"/>
            <a:ext cx="1478205" cy="2139702"/>
          </a:xfrm>
          <a:prstGeom prst="rect">
            <a:avLst/>
          </a:prstGeom>
        </p:spPr>
      </p:pic>
      <p:pic>
        <p:nvPicPr>
          <p:cNvPr id="512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t="22950"/>
          <a:stretch/>
        </p:blipFill>
        <p:spPr bwMode="auto">
          <a:xfrm>
            <a:off x="519064" y="2362359"/>
            <a:ext cx="2521403" cy="2335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1" action="ppaction://hlinksldjump"/>
                </a:rPr>
                <a:t>Return to start</a:t>
              </a:r>
              <a:endParaRPr lang="en-GB" sz="900" b="1" kern="1200" dirty="0">
                <a:solidFill>
                  <a:srgbClr val="FFFFFF"/>
                </a:solidFill>
              </a:endParaRPr>
            </a:p>
          </p:txBody>
        </p:sp>
      </p:grpSp>
      <p:pic>
        <p:nvPicPr>
          <p:cNvPr id="17"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extLst>
              <a:ext uri="{BEBA8EAE-BF5A-486C-A8C5-ECC9F3942E4B}">
                <a14:imgProps xmlns:a14="http://schemas.microsoft.com/office/drawing/2010/main">
                  <a14:imgLayer r:embed="rId13">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9033809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hlinkClick r:id="rId5"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427984" y="492659"/>
            <a:ext cx="4641166" cy="4355038"/>
          </a:xfrm>
          <a:prstGeom prst="rect">
            <a:avLst/>
          </a:prstGeom>
          <a:noFill/>
        </p:spPr>
        <p:txBody>
          <a:bodyPr wrap="square" rtlCol="0">
            <a:spAutoFit/>
          </a:bodyPr>
          <a:lstStyle/>
          <a:p>
            <a:r>
              <a:rPr lang="en-GB" sz="2800" dirty="0"/>
              <a:t>Oops…the right answer is...</a:t>
            </a:r>
          </a:p>
          <a:p>
            <a:endParaRPr lang="en-GB" sz="1500" dirty="0"/>
          </a:p>
          <a:p>
            <a:pPr algn="just"/>
            <a:r>
              <a:rPr lang="en-GB" dirty="0"/>
              <a:t>Apps, Bowles and Young, were brave man in their own right, and did serve as local men in the first World War, but Donald John Dean was 21 when he was awarded the Victoria Cross for deeds carried out in France in 1918, when he was a temporary Lieutenant in the 8</a:t>
            </a:r>
            <a:r>
              <a:rPr lang="en-GB" baseline="30000" dirty="0"/>
              <a:t>th</a:t>
            </a:r>
            <a:r>
              <a:rPr lang="en-GB" dirty="0"/>
              <a:t> Battalion of the Queen’s Own Royal West Kent Regiment. Donald also served in the 2</a:t>
            </a:r>
            <a:r>
              <a:rPr lang="en-GB" baseline="30000" dirty="0"/>
              <a:t>nd</a:t>
            </a:r>
            <a:r>
              <a:rPr lang="en-GB" dirty="0"/>
              <a:t> World War, as a Colonel, and received an OBE.</a:t>
            </a:r>
          </a:p>
          <a:p>
            <a:pPr algn="just"/>
            <a:r>
              <a:rPr lang="en-GB" dirty="0"/>
              <a:t>There is a stone at Central Avenue, near the main war memorial, that commemorates his winning the VC.</a:t>
            </a:r>
          </a:p>
        </p:txBody>
      </p:sp>
      <p:sp>
        <p:nvSpPr>
          <p:cNvPr id="12" name="Rectangle 11"/>
          <p:cNvSpPr/>
          <p:nvPr/>
        </p:nvSpPr>
        <p:spPr>
          <a:xfrm>
            <a:off x="504374" y="64425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3096499" y="1188000"/>
            <a:ext cx="1260966" cy="646331"/>
          </a:xfrm>
          <a:prstGeom prst="rect">
            <a:avLst/>
          </a:prstGeom>
          <a:noFill/>
        </p:spPr>
        <p:txBody>
          <a:bodyPr wrap="square" rtlCol="0">
            <a:spAutoFit/>
          </a:bodyPr>
          <a:lstStyle/>
          <a:p>
            <a:r>
              <a:rPr lang="en-GB" dirty="0"/>
              <a:t>Donald Dean</a:t>
            </a:r>
          </a:p>
        </p:txBody>
      </p:sp>
      <p:pic>
        <p:nvPicPr>
          <p:cNvPr id="1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5496" r="16434" b="61327"/>
          <a:stretch/>
        </p:blipFill>
        <p:spPr bwMode="auto">
          <a:xfrm>
            <a:off x="988903" y="809373"/>
            <a:ext cx="2101362" cy="1377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0468" y="2589058"/>
            <a:ext cx="1478205" cy="2139702"/>
          </a:xfrm>
          <a:prstGeom prst="rect">
            <a:avLst/>
          </a:prstGeom>
        </p:spPr>
      </p:pic>
      <p:pic>
        <p:nvPicPr>
          <p:cNvPr id="17"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t="22950"/>
          <a:stretch/>
        </p:blipFill>
        <p:spPr bwMode="auto">
          <a:xfrm>
            <a:off x="519064" y="2362359"/>
            <a:ext cx="2521403" cy="2335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itle 3"/>
          <p:cNvSpPr txBox="1">
            <a:spLocks/>
          </p:cNvSpPr>
          <p:nvPr/>
        </p:nvSpPr>
        <p:spPr>
          <a:xfrm>
            <a:off x="301752" y="171450"/>
            <a:ext cx="8534400" cy="382753"/>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Q8. Who is our most famous Victoria Cross winner from WW1?</a:t>
            </a:r>
            <a:endParaRPr lang="en-GB" sz="1600" b="1" dirty="0">
              <a:solidFill>
                <a:srgbClr val="0000FF"/>
              </a:solidFill>
            </a:endParaRPr>
          </a:p>
        </p:txBody>
      </p:sp>
      <p:pic>
        <p:nvPicPr>
          <p:cNvPr id="5"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10">
            <a:extLst>
              <a:ext uri="{BEBA8EAE-BF5A-486C-A8C5-ECC9F3942E4B}">
                <a14:imgProps xmlns:a14="http://schemas.microsoft.com/office/drawing/2010/main">
                  <a14:imgLayer r:embed="rId11">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23" name="Group 22"/>
          <p:cNvGrpSpPr/>
          <p:nvPr/>
        </p:nvGrpSpPr>
        <p:grpSpPr>
          <a:xfrm>
            <a:off x="8442274" y="4461057"/>
            <a:ext cx="626876" cy="626876"/>
            <a:chOff x="177327" y="328"/>
            <a:chExt cx="626876" cy="626876"/>
          </a:xfrm>
        </p:grpSpPr>
        <p:sp>
          <p:nvSpPr>
            <p:cNvPr id="24" name="Oval 2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6"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2" action="ppaction://hlinksldjump"/>
                </a:rPr>
                <a:t>Return to start</a:t>
              </a:r>
              <a:endParaRPr lang="en-GB" sz="900" b="1" kern="1200" dirty="0">
                <a:solidFill>
                  <a:srgbClr val="FFFFFF"/>
                </a:solidFill>
              </a:endParaRPr>
            </a:p>
          </p:txBody>
        </p:sp>
      </p:grpSp>
      <p:sp>
        <p:nvSpPr>
          <p:cNvPr id="27" name="TextBox 26"/>
          <p:cNvSpPr txBox="1"/>
          <p:nvPr/>
        </p:nvSpPr>
        <p:spPr>
          <a:xfrm>
            <a:off x="504374" y="64425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3563386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b="1" dirty="0">
                <a:solidFill>
                  <a:srgbClr val="0000FF"/>
                </a:solidFill>
              </a:rPr>
              <a:t>Q9. </a:t>
            </a:r>
            <a:r>
              <a:rPr lang="en-GB" sz="3600" b="1" dirty="0">
                <a:solidFill>
                  <a:srgbClr val="0000FF"/>
                </a:solidFill>
              </a:rPr>
              <a:t>Which town is Sittingbourne twinned with?</a:t>
            </a: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01752" y="471860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4" action="ppaction://hlinksldjump"/>
          </p:cNvPr>
          <p:cNvSpPr/>
          <p:nvPr/>
        </p:nvSpPr>
        <p:spPr>
          <a:xfrm>
            <a:off x="505873"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7856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948264" y="1700375"/>
            <a:ext cx="1260966" cy="646331"/>
          </a:xfrm>
          <a:prstGeom prst="rect">
            <a:avLst/>
          </a:prstGeom>
          <a:noFill/>
        </p:spPr>
        <p:txBody>
          <a:bodyPr wrap="square" rtlCol="0">
            <a:spAutoFit/>
          </a:bodyPr>
          <a:lstStyle/>
          <a:p>
            <a:r>
              <a:rPr lang="en-GB" dirty="0"/>
              <a:t>Ypres in Belgium.</a:t>
            </a:r>
          </a:p>
        </p:txBody>
      </p:sp>
      <p:sp>
        <p:nvSpPr>
          <p:cNvPr id="24" name="TextBox 23"/>
          <p:cNvSpPr txBox="1"/>
          <p:nvPr/>
        </p:nvSpPr>
        <p:spPr>
          <a:xfrm>
            <a:off x="2510797" y="1322548"/>
            <a:ext cx="1906713" cy="1754326"/>
          </a:xfrm>
          <a:prstGeom prst="rect">
            <a:avLst/>
          </a:prstGeom>
          <a:noFill/>
        </p:spPr>
        <p:txBody>
          <a:bodyPr wrap="square" rtlCol="0">
            <a:spAutoFit/>
          </a:bodyPr>
          <a:lstStyle/>
          <a:p>
            <a:r>
              <a:rPr lang="en-GB" dirty="0"/>
              <a:t>A town also called Sittingbourne in The United States of America.</a:t>
            </a:r>
          </a:p>
        </p:txBody>
      </p:sp>
      <p:sp>
        <p:nvSpPr>
          <p:cNvPr id="26" name="TextBox 25"/>
          <p:cNvSpPr txBox="1"/>
          <p:nvPr/>
        </p:nvSpPr>
        <p:spPr>
          <a:xfrm>
            <a:off x="6951947" y="3159207"/>
            <a:ext cx="1260966" cy="1477328"/>
          </a:xfrm>
          <a:prstGeom prst="rect">
            <a:avLst/>
          </a:prstGeom>
          <a:noFill/>
        </p:spPr>
        <p:txBody>
          <a:bodyPr wrap="square" rtlCol="0">
            <a:spAutoFit/>
          </a:bodyPr>
          <a:lstStyle/>
          <a:p>
            <a:r>
              <a:rPr lang="en-GB" dirty="0"/>
              <a:t>Brussels, the centre of the European Union.</a:t>
            </a:r>
          </a:p>
        </p:txBody>
      </p:sp>
      <p:sp>
        <p:nvSpPr>
          <p:cNvPr id="27" name="TextBox 26"/>
          <p:cNvSpPr txBox="1"/>
          <p:nvPr/>
        </p:nvSpPr>
        <p:spPr>
          <a:xfrm>
            <a:off x="2627784" y="3321311"/>
            <a:ext cx="1693014" cy="646331"/>
          </a:xfrm>
          <a:prstGeom prst="rect">
            <a:avLst/>
          </a:prstGeom>
          <a:noFill/>
        </p:spPr>
        <p:txBody>
          <a:bodyPr wrap="square" rtlCol="0">
            <a:spAutoFit/>
          </a:bodyPr>
          <a:lstStyle/>
          <a:p>
            <a:r>
              <a:rPr lang="en-GB" dirty="0" err="1"/>
              <a:t>Saedingburga</a:t>
            </a:r>
            <a:r>
              <a:rPr lang="en-GB" dirty="0"/>
              <a:t> in Germany. </a:t>
            </a:r>
          </a:p>
        </p:txBody>
      </p:sp>
      <p:grpSp>
        <p:nvGrpSpPr>
          <p:cNvPr id="34" name="Group 33"/>
          <p:cNvGrpSpPr/>
          <p:nvPr/>
        </p:nvGrpSpPr>
        <p:grpSpPr>
          <a:xfrm>
            <a:off x="8442274" y="4461057"/>
            <a:ext cx="626876" cy="626876"/>
            <a:chOff x="177327" y="328"/>
            <a:chExt cx="626876" cy="626876"/>
          </a:xfrm>
        </p:grpSpPr>
        <p:sp>
          <p:nvSpPr>
            <p:cNvPr id="35" name="Oval 34"/>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5" action="ppaction://hlinksldjump"/>
                </a:rPr>
                <a:t>Return to start</a:t>
              </a:r>
              <a:endParaRPr lang="en-GB" sz="900" b="1" kern="1200" dirty="0">
                <a:solidFill>
                  <a:srgbClr val="FFFFFF"/>
                </a:solidFill>
              </a:endParaRPr>
            </a:p>
          </p:txBody>
        </p:sp>
      </p:gr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405" y="1716946"/>
            <a:ext cx="1882392" cy="998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3795" b="12261"/>
          <a:stretch/>
        </p:blipFill>
        <p:spPr bwMode="auto">
          <a:xfrm>
            <a:off x="4817681" y="1626576"/>
            <a:ext cx="2036260" cy="1204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1693" y="3477209"/>
            <a:ext cx="1893123" cy="1135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54533" y="3302261"/>
            <a:ext cx="1942207" cy="1298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Rounded Rectangle 28">
            <a:hlinkClick r:id="rId10" action="ppaction://hlinksldjump"/>
          </p:cNvPr>
          <p:cNvSpPr/>
          <p:nvPr/>
        </p:nvSpPr>
        <p:spPr>
          <a:xfrm>
            <a:off x="4538764" y="132748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a:hlinkClick r:id="rId11" action="ppaction://hlinksldjump"/>
          </p:cNvPr>
          <p:cNvSpPr/>
          <p:nvPr/>
        </p:nvSpPr>
        <p:spPr>
          <a:xfrm>
            <a:off x="4601607" y="3078138"/>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30">
            <a:hlinkClick r:id="rId11" action="ppaction://hlinksldjump"/>
          </p:cNvPr>
          <p:cNvSpPr/>
          <p:nvPr/>
        </p:nvSpPr>
        <p:spPr>
          <a:xfrm>
            <a:off x="505873" y="3078138"/>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ed Rectangle 31">
            <a:hlinkClick r:id="rId11" action="ppaction://hlinksldjump"/>
          </p:cNvPr>
          <p:cNvSpPr/>
          <p:nvPr/>
        </p:nvSpPr>
        <p:spPr>
          <a:xfrm>
            <a:off x="473211" y="132748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175960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400" b="1" dirty="0">
                <a:solidFill>
                  <a:srgbClr val="0000FF"/>
                </a:solidFill>
                <a:hlinkClick r:id="rId5" action="ppaction://hlinksldjump"/>
              </a:rPr>
              <a:t>Q9. </a:t>
            </a:r>
            <a:r>
              <a:rPr lang="en-GB" sz="1600" b="1" dirty="0">
                <a:solidFill>
                  <a:srgbClr val="0000FF"/>
                </a:solidFill>
                <a:hlinkClick r:id="rId5" action="ppaction://hlinksldjump"/>
              </a:rPr>
              <a:t>Which town is Sittingbourne twinned with?</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176342" y="519035"/>
            <a:ext cx="4739460" cy="3801041"/>
          </a:xfrm>
          <a:prstGeom prst="rect">
            <a:avLst/>
          </a:prstGeom>
          <a:noFill/>
        </p:spPr>
        <p:txBody>
          <a:bodyPr wrap="square" rtlCol="0">
            <a:spAutoFit/>
          </a:bodyPr>
          <a:lstStyle/>
          <a:p>
            <a:r>
              <a:rPr lang="en-GB" sz="2800" dirty="0"/>
              <a:t>Well done! </a:t>
            </a:r>
          </a:p>
          <a:p>
            <a:endParaRPr lang="en-GB" sz="1500" dirty="0"/>
          </a:p>
          <a:p>
            <a:r>
              <a:rPr lang="en-GB" dirty="0"/>
              <a:t>Ypres, is the correct answer…</a:t>
            </a:r>
          </a:p>
          <a:p>
            <a:endParaRPr lang="en-GB" dirty="0"/>
          </a:p>
          <a:p>
            <a:pPr algn="just"/>
            <a:r>
              <a:rPr lang="en-GB" dirty="0"/>
              <a:t>In around 1964 Sittingbourne became the only town to be twinned with Ypres.</a:t>
            </a:r>
          </a:p>
          <a:p>
            <a:pPr algn="just"/>
            <a:endParaRPr lang="en-GB" dirty="0"/>
          </a:p>
          <a:p>
            <a:pPr algn="just"/>
            <a:r>
              <a:rPr lang="en-GB" dirty="0"/>
              <a:t>The idea behind twinning with another town in Europe was to find towns that suffered during the wars and pair them together. The aim was to help bring together the communities, and encourage people from these areas to meet, mix and get along.</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0684" y="350696"/>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sp>
        <p:nvSpPr>
          <p:cNvPr id="20" name="Rectangle 19">
            <a:hlinkClick r:id="rId9" action="ppaction://hlinksldjump"/>
          </p:cNvPr>
          <p:cNvSpPr/>
          <p:nvPr/>
        </p:nvSpPr>
        <p:spPr>
          <a:xfrm>
            <a:off x="342819" y="73798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336032" y="73798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3" name="TextBox 12"/>
          <p:cNvSpPr txBox="1"/>
          <p:nvPr/>
        </p:nvSpPr>
        <p:spPr>
          <a:xfrm>
            <a:off x="2868776" y="1120103"/>
            <a:ext cx="1260966" cy="646331"/>
          </a:xfrm>
          <a:prstGeom prst="rect">
            <a:avLst/>
          </a:prstGeom>
          <a:noFill/>
        </p:spPr>
        <p:txBody>
          <a:bodyPr wrap="square" rtlCol="0">
            <a:spAutoFit/>
          </a:bodyPr>
          <a:lstStyle/>
          <a:p>
            <a:r>
              <a:rPr lang="en-GB" dirty="0"/>
              <a:t>Ypres in Belgium</a:t>
            </a:r>
          </a:p>
        </p:txBody>
      </p:sp>
      <p:pic>
        <p:nvPicPr>
          <p:cNvPr id="14" name="Picture 3"/>
          <p:cNvPicPr>
            <a:picLocks noChangeAspect="1" noChangeArrowheads="1"/>
          </p:cNvPicPr>
          <p:nvPr/>
        </p:nvPicPr>
        <p:blipFill rotWithShape="1">
          <a:blip r:embed="rId10">
            <a:extLst>
              <a:ext uri="{28A0092B-C50C-407E-A947-70E740481C1C}">
                <a14:useLocalDpi xmlns:a14="http://schemas.microsoft.com/office/drawing/2010/main" val="0"/>
              </a:ext>
            </a:extLst>
          </a:blip>
          <a:srcRect t="13795" b="12261"/>
          <a:stretch/>
        </p:blipFill>
        <p:spPr bwMode="auto">
          <a:xfrm>
            <a:off x="738193" y="1046304"/>
            <a:ext cx="2036260" cy="1204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spTree>
    <p:extLst>
      <p:ext uri="{BB962C8B-B14F-4D97-AF65-F5344CB8AC3E}">
        <p14:creationId xmlns:p14="http://schemas.microsoft.com/office/powerpoint/2010/main" val="35689266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400" b="1" dirty="0">
                <a:solidFill>
                  <a:srgbClr val="0000FF"/>
                </a:solidFill>
                <a:hlinkClick r:id="rId5" action="ppaction://hlinksldjump"/>
              </a:rPr>
              <a:t>Q9. </a:t>
            </a:r>
            <a:r>
              <a:rPr lang="en-GB" sz="1600" b="1" dirty="0">
                <a:solidFill>
                  <a:srgbClr val="0000FF"/>
                </a:solidFill>
                <a:hlinkClick r:id="rId5" action="ppaction://hlinksldjump"/>
              </a:rPr>
              <a:t>Which town is Sittingbourne twinned with?</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2" name="TextBox 1"/>
          <p:cNvSpPr txBox="1"/>
          <p:nvPr/>
        </p:nvSpPr>
        <p:spPr>
          <a:xfrm>
            <a:off x="4211510" y="511463"/>
            <a:ext cx="4676909" cy="4355038"/>
          </a:xfrm>
          <a:prstGeom prst="rect">
            <a:avLst/>
          </a:prstGeom>
          <a:noFill/>
        </p:spPr>
        <p:txBody>
          <a:bodyPr wrap="square" rtlCol="0">
            <a:spAutoFit/>
          </a:bodyPr>
          <a:lstStyle/>
          <a:p>
            <a:r>
              <a:rPr lang="en-GB" sz="2800" dirty="0"/>
              <a:t>Oops…the right answer is....</a:t>
            </a:r>
          </a:p>
          <a:p>
            <a:endParaRPr lang="en-GB" sz="1500" dirty="0"/>
          </a:p>
          <a:p>
            <a:r>
              <a:rPr lang="en-GB" dirty="0"/>
              <a:t>Ypres, is the correct answer…</a:t>
            </a:r>
          </a:p>
          <a:p>
            <a:endParaRPr lang="en-GB" dirty="0"/>
          </a:p>
          <a:p>
            <a:pPr algn="just"/>
            <a:r>
              <a:rPr lang="en-GB" dirty="0"/>
              <a:t>In around 1964 Sittingbourne became the only town to be twinned with Ypres.</a:t>
            </a:r>
          </a:p>
          <a:p>
            <a:pPr algn="just"/>
            <a:endParaRPr lang="en-GB" dirty="0"/>
          </a:p>
          <a:p>
            <a:pPr algn="just"/>
            <a:r>
              <a:rPr lang="en-GB" dirty="0"/>
              <a:t>The idea behind twinning with another town in Europe was to find towns that suffered during the wars and pair them together. The aim was to help bring together the communities, and encourage people from these areas to meet, mix and get along.</a:t>
            </a:r>
          </a:p>
          <a:p>
            <a:endParaRPr lang="en-GB" dirty="0"/>
          </a:p>
          <a:p>
            <a:endParaRPr lang="en-GB" dirty="0"/>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8">
            <a:extLst>
              <a:ext uri="{BEBA8EAE-BF5A-486C-A8C5-ECC9F3942E4B}">
                <a14:imgProps xmlns:a14="http://schemas.microsoft.com/office/drawing/2010/main">
                  <a14:imgLayer r:embed="rId9">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10" action="ppaction://hlinksldjump"/>
                </a:rPr>
                <a:t>Return to start</a:t>
              </a:r>
              <a:endParaRPr lang="en-GB" sz="900" b="1" kern="1200" dirty="0">
                <a:solidFill>
                  <a:srgbClr val="FFFFFF"/>
                </a:solidFill>
              </a:endParaRPr>
            </a:p>
          </p:txBody>
        </p:sp>
      </p:grpSp>
      <p:sp>
        <p:nvSpPr>
          <p:cNvPr id="16" name="Rectangle 15">
            <a:hlinkClick r:id="rId11" action="ppaction://hlinksldjump"/>
          </p:cNvPr>
          <p:cNvSpPr/>
          <p:nvPr/>
        </p:nvSpPr>
        <p:spPr>
          <a:xfrm>
            <a:off x="342819" y="73798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336032" y="73798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4" name="TextBox 13"/>
          <p:cNvSpPr txBox="1"/>
          <p:nvPr/>
        </p:nvSpPr>
        <p:spPr>
          <a:xfrm>
            <a:off x="2868776" y="1120103"/>
            <a:ext cx="1260966" cy="646331"/>
          </a:xfrm>
          <a:prstGeom prst="rect">
            <a:avLst/>
          </a:prstGeom>
          <a:noFill/>
        </p:spPr>
        <p:txBody>
          <a:bodyPr wrap="square" rtlCol="0">
            <a:spAutoFit/>
          </a:bodyPr>
          <a:lstStyle/>
          <a:p>
            <a:r>
              <a:rPr lang="en-GB" dirty="0"/>
              <a:t>Ypres in Belgium</a:t>
            </a:r>
          </a:p>
        </p:txBody>
      </p:sp>
      <p:pic>
        <p:nvPicPr>
          <p:cNvPr id="15" name="Picture 3"/>
          <p:cNvPicPr>
            <a:picLocks noChangeAspect="1" noChangeArrowheads="1"/>
          </p:cNvPicPr>
          <p:nvPr/>
        </p:nvPicPr>
        <p:blipFill rotWithShape="1">
          <a:blip r:embed="rId12">
            <a:extLst>
              <a:ext uri="{28A0092B-C50C-407E-A947-70E740481C1C}">
                <a14:useLocalDpi xmlns:a14="http://schemas.microsoft.com/office/drawing/2010/main" val="0"/>
              </a:ext>
            </a:extLst>
          </a:blip>
          <a:srcRect t="13795" b="12261"/>
          <a:stretch/>
        </p:blipFill>
        <p:spPr bwMode="auto">
          <a:xfrm>
            <a:off x="738193" y="1046304"/>
            <a:ext cx="2036260" cy="1204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0927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3"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4" action="ppaction://hlinksldjump"/>
          </p:cNvPr>
          <p:cNvSpPr/>
          <p:nvPr/>
        </p:nvSpPr>
        <p:spPr>
          <a:xfrm>
            <a:off x="504374"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3"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7092280" y="1532280"/>
            <a:ext cx="1260966" cy="1200329"/>
          </a:xfrm>
          <a:prstGeom prst="rect">
            <a:avLst/>
          </a:prstGeom>
          <a:noFill/>
        </p:spPr>
        <p:txBody>
          <a:bodyPr wrap="square" rtlCol="0">
            <a:spAutoFit/>
          </a:bodyPr>
          <a:lstStyle/>
          <a:p>
            <a:r>
              <a:rPr lang="en-GB" dirty="0"/>
              <a:t>It dates from the Roman period.</a:t>
            </a:r>
          </a:p>
        </p:txBody>
      </p:sp>
      <p:sp>
        <p:nvSpPr>
          <p:cNvPr id="24" name="TextBox 23"/>
          <p:cNvSpPr txBox="1"/>
          <p:nvPr/>
        </p:nvSpPr>
        <p:spPr>
          <a:xfrm>
            <a:off x="2736622" y="1437042"/>
            <a:ext cx="1584176" cy="1477328"/>
          </a:xfrm>
          <a:prstGeom prst="rect">
            <a:avLst/>
          </a:prstGeom>
          <a:noFill/>
        </p:spPr>
        <p:txBody>
          <a:bodyPr wrap="square" rtlCol="0">
            <a:spAutoFit/>
          </a:bodyPr>
          <a:lstStyle/>
          <a:p>
            <a:r>
              <a:rPr lang="en-GB" dirty="0"/>
              <a:t>Swale Borough Council chose the name in 1947.</a:t>
            </a:r>
          </a:p>
        </p:txBody>
      </p:sp>
      <p:sp>
        <p:nvSpPr>
          <p:cNvPr id="26" name="TextBox 25"/>
          <p:cNvSpPr txBox="1"/>
          <p:nvPr/>
        </p:nvSpPr>
        <p:spPr>
          <a:xfrm>
            <a:off x="6477165" y="3036314"/>
            <a:ext cx="1876082" cy="1754326"/>
          </a:xfrm>
          <a:prstGeom prst="rect">
            <a:avLst/>
          </a:prstGeom>
          <a:noFill/>
        </p:spPr>
        <p:txBody>
          <a:bodyPr wrap="square" rtlCol="0">
            <a:spAutoFit/>
          </a:bodyPr>
          <a:lstStyle/>
          <a:p>
            <a:r>
              <a:rPr lang="en-GB" dirty="0"/>
              <a:t>The public chose its name in 1858 when the Victorians introduced the Railway line.</a:t>
            </a:r>
          </a:p>
        </p:txBody>
      </p:sp>
      <p:sp>
        <p:nvSpPr>
          <p:cNvPr id="27" name="TextBox 26"/>
          <p:cNvSpPr txBox="1"/>
          <p:nvPr/>
        </p:nvSpPr>
        <p:spPr>
          <a:xfrm>
            <a:off x="2898227" y="3213466"/>
            <a:ext cx="1260966" cy="1477328"/>
          </a:xfrm>
          <a:prstGeom prst="rect">
            <a:avLst/>
          </a:prstGeom>
          <a:noFill/>
        </p:spPr>
        <p:txBody>
          <a:bodyPr wrap="square" rtlCol="0">
            <a:spAutoFit/>
          </a:bodyPr>
          <a:lstStyle/>
          <a:p>
            <a:r>
              <a:rPr lang="en-GB" dirty="0"/>
              <a:t>It dates from the Anglo- Saxon settlers.</a:t>
            </a:r>
          </a:p>
        </p:txBody>
      </p:sp>
      <p:sp>
        <p:nvSpPr>
          <p:cNvPr id="20" name="Rectangle 19"/>
          <p:cNvSpPr/>
          <p:nvPr/>
        </p:nvSpPr>
        <p:spPr>
          <a:xfrm>
            <a:off x="504374" y="1347614"/>
            <a:ext cx="381642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Q1. Where does the name ‘Sittingbourne’ originate from?</a:t>
            </a:r>
          </a:p>
          <a:p>
            <a:endParaRPr lang="en-GB" b="1" dirty="0">
              <a:solidFill>
                <a:srgbClr val="0000FF"/>
              </a:solidFill>
            </a:endParaRP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5" action="ppaction://hlinksldjump"/>
                </a:rPr>
                <a:t>Return to start</a:t>
              </a:r>
              <a:endParaRPr lang="en-GB" sz="900" b="1" kern="1200" dirty="0">
                <a:solidFill>
                  <a:srgbClr val="FFFFFF"/>
                </a:solidFill>
              </a:endParaRPr>
            </a:p>
          </p:txBody>
        </p:sp>
      </p:grpSp>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1459656"/>
            <a:ext cx="1680682" cy="514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184" t="16058" r="1971" b="22596"/>
          <a:stretch/>
        </p:blipFill>
        <p:spPr bwMode="auto">
          <a:xfrm>
            <a:off x="834540" y="2010329"/>
            <a:ext cx="1745734" cy="904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087" l="0" r="100000"/>
                    </a14:imgEffect>
                  </a14:imgLayer>
                </a14:imgProps>
              </a:ext>
              <a:ext uri="{28A0092B-C50C-407E-A947-70E740481C1C}">
                <a14:useLocalDpi xmlns:a14="http://schemas.microsoft.com/office/drawing/2010/main" val="0"/>
              </a:ext>
            </a:extLst>
          </a:blip>
          <a:srcRect/>
          <a:stretch>
            <a:fillRect/>
          </a:stretch>
        </p:blipFill>
        <p:spPr bwMode="auto">
          <a:xfrm>
            <a:off x="5148064" y="1435695"/>
            <a:ext cx="1556915" cy="1482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4540" y="3324373"/>
            <a:ext cx="1957447" cy="1278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64420" y="3391091"/>
            <a:ext cx="1812744" cy="1299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a:hlinkClick r:id="rId12" action="ppaction://hlinksldjump"/>
          </p:cNvPr>
          <p:cNvSpPr/>
          <p:nvPr/>
        </p:nvSpPr>
        <p:spPr>
          <a:xfrm>
            <a:off x="504374" y="1380130"/>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a:hlinkClick r:id="rId12" action="ppaction://hlinksldjump"/>
          </p:cNvPr>
          <p:cNvSpPr/>
          <p:nvPr/>
        </p:nvSpPr>
        <p:spPr>
          <a:xfrm>
            <a:off x="4559369" y="1380130"/>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ounded Rectangle 36">
            <a:hlinkClick r:id="rId12" action="ppaction://hlinksldjump"/>
          </p:cNvPr>
          <p:cNvSpPr/>
          <p:nvPr/>
        </p:nvSpPr>
        <p:spPr>
          <a:xfrm>
            <a:off x="4568952" y="304926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ounded Rectangle 37">
            <a:hlinkClick r:id="rId13" action="ppaction://hlinksldjump"/>
          </p:cNvPr>
          <p:cNvSpPr/>
          <p:nvPr/>
        </p:nvSpPr>
        <p:spPr>
          <a:xfrm>
            <a:off x="504374" y="3003798"/>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0049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lnSpcReduction="1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b="1" dirty="0">
                <a:solidFill>
                  <a:srgbClr val="0000FF"/>
                </a:solidFill>
              </a:rPr>
              <a:t>Q10. </a:t>
            </a:r>
            <a:r>
              <a:rPr lang="en-GB" sz="3600" b="1" dirty="0">
                <a:solidFill>
                  <a:srgbClr val="0000FF"/>
                </a:solidFill>
              </a:rPr>
              <a:t>Why does Sittingbourne have a Light Railway?</a:t>
            </a: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01752" y="471860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4" action="ppaction://hlinksldjump"/>
          </p:cNvPr>
          <p:cNvSpPr/>
          <p:nvPr/>
        </p:nvSpPr>
        <p:spPr>
          <a:xfrm>
            <a:off x="505873"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7856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729572" y="1329668"/>
            <a:ext cx="1712702" cy="1754326"/>
          </a:xfrm>
          <a:prstGeom prst="rect">
            <a:avLst/>
          </a:prstGeom>
          <a:noFill/>
        </p:spPr>
        <p:txBody>
          <a:bodyPr wrap="square" rtlCol="0">
            <a:spAutoFit/>
          </a:bodyPr>
          <a:lstStyle/>
          <a:p>
            <a:r>
              <a:rPr lang="en-GB" dirty="0"/>
              <a:t>The Brick industry needed a way to transport bricks up to London.</a:t>
            </a:r>
          </a:p>
        </p:txBody>
      </p:sp>
      <p:sp>
        <p:nvSpPr>
          <p:cNvPr id="24" name="TextBox 23"/>
          <p:cNvSpPr txBox="1"/>
          <p:nvPr/>
        </p:nvSpPr>
        <p:spPr>
          <a:xfrm>
            <a:off x="2707867" y="1484815"/>
            <a:ext cx="1634408" cy="1477328"/>
          </a:xfrm>
          <a:prstGeom prst="rect">
            <a:avLst/>
          </a:prstGeom>
          <a:noFill/>
        </p:spPr>
        <p:txBody>
          <a:bodyPr wrap="square" rtlCol="0">
            <a:spAutoFit/>
          </a:bodyPr>
          <a:lstStyle/>
          <a:p>
            <a:r>
              <a:rPr lang="en-GB" dirty="0"/>
              <a:t>To move all the fruit grown locally to the London markets.</a:t>
            </a:r>
          </a:p>
        </p:txBody>
      </p:sp>
      <p:sp>
        <p:nvSpPr>
          <p:cNvPr id="26" name="TextBox 25"/>
          <p:cNvSpPr txBox="1"/>
          <p:nvPr/>
        </p:nvSpPr>
        <p:spPr>
          <a:xfrm>
            <a:off x="6729572" y="3050041"/>
            <a:ext cx="1634408" cy="1754326"/>
          </a:xfrm>
          <a:prstGeom prst="rect">
            <a:avLst/>
          </a:prstGeom>
          <a:noFill/>
        </p:spPr>
        <p:txBody>
          <a:bodyPr wrap="square" rtlCol="0">
            <a:spAutoFit/>
          </a:bodyPr>
          <a:lstStyle/>
          <a:p>
            <a:r>
              <a:rPr lang="en-GB" dirty="0"/>
              <a:t>The Paper Mill needed a way to transport goods across its site.</a:t>
            </a:r>
          </a:p>
        </p:txBody>
      </p:sp>
      <p:sp>
        <p:nvSpPr>
          <p:cNvPr id="27" name="TextBox 26"/>
          <p:cNvSpPr txBox="1"/>
          <p:nvPr/>
        </p:nvSpPr>
        <p:spPr>
          <a:xfrm>
            <a:off x="2867222" y="3045617"/>
            <a:ext cx="1453576" cy="1754326"/>
          </a:xfrm>
          <a:prstGeom prst="rect">
            <a:avLst/>
          </a:prstGeom>
          <a:noFill/>
        </p:spPr>
        <p:txBody>
          <a:bodyPr wrap="square" rtlCol="0">
            <a:spAutoFit/>
          </a:bodyPr>
          <a:lstStyle/>
          <a:p>
            <a:r>
              <a:rPr lang="en-GB" dirty="0"/>
              <a:t>Transport the hops over to the Faversham </a:t>
            </a:r>
            <a:r>
              <a:rPr lang="en-GB" dirty="0" err="1"/>
              <a:t>Neame</a:t>
            </a:r>
            <a:r>
              <a:rPr lang="en-GB" dirty="0"/>
              <a:t>  brewery.</a:t>
            </a:r>
          </a:p>
        </p:txBody>
      </p:sp>
      <p:grpSp>
        <p:nvGrpSpPr>
          <p:cNvPr id="34" name="Group 33"/>
          <p:cNvGrpSpPr/>
          <p:nvPr/>
        </p:nvGrpSpPr>
        <p:grpSpPr>
          <a:xfrm>
            <a:off x="8442274" y="4461057"/>
            <a:ext cx="626876" cy="626876"/>
            <a:chOff x="177327" y="328"/>
            <a:chExt cx="626876" cy="626876"/>
          </a:xfrm>
        </p:grpSpPr>
        <p:sp>
          <p:nvSpPr>
            <p:cNvPr id="35" name="Oval 34"/>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5" action="ppaction://hlinksldjump"/>
                </a:rPr>
                <a:t>Return to start</a:t>
              </a:r>
              <a:endParaRPr lang="en-GB" sz="900" b="1" kern="1200" dirty="0">
                <a:solidFill>
                  <a:srgbClr val="FFFFFF"/>
                </a:solidFill>
              </a:endParaRPr>
            </a:p>
          </p:txBody>
        </p:sp>
      </p:gr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6848" b="15928"/>
          <a:stretch/>
        </p:blipFill>
        <p:spPr bwMode="auto">
          <a:xfrm>
            <a:off x="4837715" y="3355651"/>
            <a:ext cx="1908409" cy="1352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1667" y="1670660"/>
            <a:ext cx="1966526" cy="1349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714" y="1654459"/>
            <a:ext cx="2143125" cy="131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008" y="3390819"/>
            <a:ext cx="2118088" cy="1299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ounded Rectangle 24">
            <a:hlinkClick r:id="rId10" action="ppaction://hlinksldjump"/>
          </p:cNvPr>
          <p:cNvSpPr/>
          <p:nvPr/>
        </p:nvSpPr>
        <p:spPr>
          <a:xfrm>
            <a:off x="4550224" y="3062417"/>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le 27">
            <a:hlinkClick r:id="rId11" action="ppaction://hlinksldjump"/>
          </p:cNvPr>
          <p:cNvSpPr/>
          <p:nvPr/>
        </p:nvSpPr>
        <p:spPr>
          <a:xfrm>
            <a:off x="4547556" y="134761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a:hlinkClick r:id="rId11" action="ppaction://hlinksldjump"/>
          </p:cNvPr>
          <p:cNvSpPr/>
          <p:nvPr/>
        </p:nvSpPr>
        <p:spPr>
          <a:xfrm>
            <a:off x="525851" y="134761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a:hlinkClick r:id="rId11" action="ppaction://hlinksldjump"/>
          </p:cNvPr>
          <p:cNvSpPr/>
          <p:nvPr/>
        </p:nvSpPr>
        <p:spPr>
          <a:xfrm>
            <a:off x="472762" y="307116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8668075"/>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Q10. Why does Sittingbourne have a Light Railway?</a:t>
            </a:r>
            <a:endParaRPr lang="en-GB" sz="1600" b="1" dirty="0">
              <a:solidFill>
                <a:srgbClr val="0000FF"/>
              </a:solidFill>
            </a:endParaRP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345356" y="723527"/>
            <a:ext cx="4631989" cy="3801041"/>
          </a:xfrm>
          <a:prstGeom prst="rect">
            <a:avLst/>
          </a:prstGeom>
          <a:noFill/>
        </p:spPr>
        <p:txBody>
          <a:bodyPr wrap="square" rtlCol="0">
            <a:spAutoFit/>
          </a:bodyPr>
          <a:lstStyle/>
          <a:p>
            <a:r>
              <a:rPr lang="en-GB" sz="2800" dirty="0"/>
              <a:t>Well done! </a:t>
            </a:r>
          </a:p>
          <a:p>
            <a:endParaRPr lang="en-GB" sz="1500" dirty="0"/>
          </a:p>
          <a:p>
            <a:pPr algn="just"/>
            <a:r>
              <a:rPr lang="en-GB" dirty="0"/>
              <a:t>The Sittingbourne &amp; </a:t>
            </a:r>
            <a:r>
              <a:rPr lang="en-GB" dirty="0" err="1"/>
              <a:t>Kemsley</a:t>
            </a:r>
            <a:r>
              <a:rPr lang="en-GB" dirty="0"/>
              <a:t> Light Railway (SKLR) line is a two mile long site, built in 1905 for the manufacture of paper at Edward Lloyd Paper Mill; once the biggest in the world. The line which is built to a gauge of 2′ 6″, continues to use the steam engines and rolling stock that were supplied to operate the railway in its working life prior to preservation in 1969. The railway was originally horse drawn and was centred around the wharf on Milton Creek.</a:t>
            </a:r>
          </a:p>
        </p:txBody>
      </p:sp>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8" action="ppaction://hlinksldjump"/>
                </a:rPr>
                <a:t>Return to start</a:t>
              </a:r>
              <a:endParaRPr lang="en-GB" sz="900" b="1" kern="1200" dirty="0">
                <a:solidFill>
                  <a:srgbClr val="FFFFFF"/>
                </a:solidFill>
              </a:endParaRPr>
            </a:p>
          </p:txBody>
        </p:sp>
      </p:grpSp>
      <p:sp>
        <p:nvSpPr>
          <p:cNvPr id="13" name="Rectangle 12">
            <a:hlinkClick r:id="rId9" action="ppaction://hlinksldjump"/>
          </p:cNvPr>
          <p:cNvSpPr/>
          <p:nvPr/>
        </p:nvSpPr>
        <p:spPr>
          <a:xfrm>
            <a:off x="442412" y="845065"/>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517468" y="860106"/>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7" name="TextBox 16"/>
          <p:cNvSpPr txBox="1"/>
          <p:nvPr/>
        </p:nvSpPr>
        <p:spPr>
          <a:xfrm>
            <a:off x="507398" y="3274242"/>
            <a:ext cx="3406460" cy="1077218"/>
          </a:xfrm>
          <a:prstGeom prst="rect">
            <a:avLst/>
          </a:prstGeom>
          <a:noFill/>
        </p:spPr>
        <p:txBody>
          <a:bodyPr wrap="square" rtlCol="0">
            <a:spAutoFit/>
          </a:bodyPr>
          <a:lstStyle/>
          <a:p>
            <a:pPr algn="just"/>
            <a:r>
              <a:rPr lang="en-GB" sz="1600" dirty="0"/>
              <a:t>SKLR is open April to September and also in December. Checkout their website for specific dates and times. www.sklr.net </a:t>
            </a:r>
          </a:p>
        </p:txBody>
      </p:sp>
      <p:sp>
        <p:nvSpPr>
          <p:cNvPr id="18" name="TextBox 17"/>
          <p:cNvSpPr txBox="1"/>
          <p:nvPr/>
        </p:nvSpPr>
        <p:spPr>
          <a:xfrm>
            <a:off x="2483036" y="825665"/>
            <a:ext cx="1634408" cy="1754326"/>
          </a:xfrm>
          <a:prstGeom prst="rect">
            <a:avLst/>
          </a:prstGeom>
          <a:noFill/>
        </p:spPr>
        <p:txBody>
          <a:bodyPr wrap="square" rtlCol="0">
            <a:spAutoFit/>
          </a:bodyPr>
          <a:lstStyle/>
          <a:p>
            <a:r>
              <a:rPr lang="en-GB" dirty="0"/>
              <a:t>The Paper Mill needed a way to transport goods across its site.</a:t>
            </a:r>
          </a:p>
        </p:txBody>
      </p:sp>
      <p:pic>
        <p:nvPicPr>
          <p:cNvPr id="20"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extLst>
              <a:ext uri="{BEBA8EAE-BF5A-486C-A8C5-ECC9F3942E4B}">
                <a14:imgProps xmlns:a14="http://schemas.microsoft.com/office/drawing/2010/main">
                  <a14:imgLayer r:embed="rId11">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pic>
        <p:nvPicPr>
          <p:cNvPr id="15" name="Picture 2"/>
          <p:cNvPicPr>
            <a:picLocks noChangeAspect="1" noChangeArrowheads="1"/>
          </p:cNvPicPr>
          <p:nvPr/>
        </p:nvPicPr>
        <p:blipFill rotWithShape="1">
          <a:blip r:embed="rId12">
            <a:extLst>
              <a:ext uri="{28A0092B-C50C-407E-A947-70E740481C1C}">
                <a14:useLocalDpi xmlns:a14="http://schemas.microsoft.com/office/drawing/2010/main" val="0"/>
              </a:ext>
            </a:extLst>
          </a:blip>
          <a:srcRect t="6848" b="15928"/>
          <a:stretch/>
        </p:blipFill>
        <p:spPr bwMode="auto">
          <a:xfrm>
            <a:off x="679909" y="1183917"/>
            <a:ext cx="1784511" cy="1264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75872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hlinkClick r:id="rId5" action="ppaction://hlinksldjump"/>
              </a:rPr>
              <a:t>Q10. Why does Sittingbourne have a Light Railway?</a:t>
            </a:r>
            <a:endParaRPr lang="en-GB" sz="1600" b="1" dirty="0">
              <a:solidFill>
                <a:srgbClr val="0000FF"/>
              </a:solidFill>
            </a:endParaRPr>
          </a:p>
        </p:txBody>
      </p:sp>
      <p:sp>
        <p:nvSpPr>
          <p:cNvPr id="11" name="TextBox 10">
            <a:hlinkClick r:id="rId6"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2" name="TextBox 1"/>
          <p:cNvSpPr txBox="1"/>
          <p:nvPr/>
        </p:nvSpPr>
        <p:spPr>
          <a:xfrm>
            <a:off x="4427983" y="828808"/>
            <a:ext cx="4549363" cy="4355038"/>
          </a:xfrm>
          <a:prstGeom prst="rect">
            <a:avLst/>
          </a:prstGeom>
          <a:noFill/>
        </p:spPr>
        <p:txBody>
          <a:bodyPr wrap="square" rtlCol="0">
            <a:spAutoFit/>
          </a:bodyPr>
          <a:lstStyle/>
          <a:p>
            <a:r>
              <a:rPr lang="en-GB" sz="2800" dirty="0"/>
              <a:t>Oops…the right answer is...</a:t>
            </a:r>
          </a:p>
          <a:p>
            <a:endParaRPr lang="en-GB" sz="1500" dirty="0"/>
          </a:p>
          <a:p>
            <a:pPr algn="just" fontAlgn="base"/>
            <a:r>
              <a:rPr lang="en-GB" dirty="0"/>
              <a:t>The Sittingbourne &amp; </a:t>
            </a:r>
            <a:r>
              <a:rPr lang="en-GB" dirty="0" err="1"/>
              <a:t>Kemsley</a:t>
            </a:r>
            <a:r>
              <a:rPr lang="en-GB" dirty="0"/>
              <a:t> Light Railway (SKLR) line is a two mile long site, built in 1905 for the manufacture of paper at Edward Lloyd Paper Mill; once the biggest in the world. The line which is built to a gauge of 2′ 6″, continues to use the steam engines and rolling stock that were supplied to operate the railway in its working life prior to preservation in 1969. The railway was originally horse drawn and was centred around the wharf on Milton Creek.</a:t>
            </a:r>
          </a:p>
          <a:p>
            <a:endParaRPr lang="en-GB" dirty="0"/>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8">
            <a:extLst>
              <a:ext uri="{BEBA8EAE-BF5A-486C-A8C5-ECC9F3942E4B}">
                <a14:imgProps xmlns:a14="http://schemas.microsoft.com/office/drawing/2010/main">
                  <a14:imgLayer r:embed="rId9">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7" action="ppaction://hlinksldjump"/>
                </a:rPr>
                <a:t>Finish</a:t>
              </a:r>
              <a:endParaRPr lang="en-GB" sz="900" b="1" kern="1200" dirty="0">
                <a:solidFill>
                  <a:srgbClr val="FFFFFF"/>
                </a:solidFill>
              </a:endParaRPr>
            </a:p>
          </p:txBody>
        </p:sp>
      </p:grpSp>
      <p:sp>
        <p:nvSpPr>
          <p:cNvPr id="15" name="Rectangle 14">
            <a:hlinkClick r:id="rId10" action="ppaction://hlinksldjump"/>
          </p:cNvPr>
          <p:cNvSpPr/>
          <p:nvPr/>
        </p:nvSpPr>
        <p:spPr>
          <a:xfrm>
            <a:off x="442412" y="845065"/>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517468" y="860106"/>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3" name="TextBox 2"/>
          <p:cNvSpPr txBox="1"/>
          <p:nvPr/>
        </p:nvSpPr>
        <p:spPr>
          <a:xfrm>
            <a:off x="507398" y="3274242"/>
            <a:ext cx="3406460" cy="1077218"/>
          </a:xfrm>
          <a:prstGeom prst="rect">
            <a:avLst/>
          </a:prstGeom>
          <a:noFill/>
        </p:spPr>
        <p:txBody>
          <a:bodyPr wrap="square" rtlCol="0">
            <a:spAutoFit/>
          </a:bodyPr>
          <a:lstStyle/>
          <a:p>
            <a:pPr algn="just"/>
            <a:r>
              <a:rPr lang="en-GB" sz="1600" dirty="0"/>
              <a:t>SKLR is open April to September and also in December. Checkout their website for specific dates and times. www.sklr.net </a:t>
            </a:r>
          </a:p>
        </p:txBody>
      </p:sp>
      <p:sp>
        <p:nvSpPr>
          <p:cNvPr id="22" name="TextBox 21"/>
          <p:cNvSpPr txBox="1"/>
          <p:nvPr/>
        </p:nvSpPr>
        <p:spPr>
          <a:xfrm>
            <a:off x="2483036" y="825665"/>
            <a:ext cx="1634408" cy="1754326"/>
          </a:xfrm>
          <a:prstGeom prst="rect">
            <a:avLst/>
          </a:prstGeom>
          <a:noFill/>
        </p:spPr>
        <p:txBody>
          <a:bodyPr wrap="square" rtlCol="0">
            <a:spAutoFit/>
          </a:bodyPr>
          <a:lstStyle/>
          <a:p>
            <a:r>
              <a:rPr lang="en-GB" dirty="0"/>
              <a:t>The Paper Mill needed a way to transport goods across its site.</a:t>
            </a:r>
          </a:p>
        </p:txBody>
      </p:sp>
      <p:pic>
        <p:nvPicPr>
          <p:cNvPr id="23" name="Picture 2"/>
          <p:cNvPicPr>
            <a:picLocks noChangeAspect="1" noChangeArrowheads="1"/>
          </p:cNvPicPr>
          <p:nvPr/>
        </p:nvPicPr>
        <p:blipFill rotWithShape="1">
          <a:blip r:embed="rId11">
            <a:extLst>
              <a:ext uri="{28A0092B-C50C-407E-A947-70E740481C1C}">
                <a14:useLocalDpi xmlns:a14="http://schemas.microsoft.com/office/drawing/2010/main" val="0"/>
              </a:ext>
            </a:extLst>
          </a:blip>
          <a:srcRect t="6848" b="15928"/>
          <a:stretch/>
        </p:blipFill>
        <p:spPr bwMode="auto">
          <a:xfrm>
            <a:off x="679909" y="1183917"/>
            <a:ext cx="1784511" cy="1264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77502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85362"/>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1"/>
          <p:cNvSpPr txBox="1">
            <a:spLocks/>
          </p:cNvSpPr>
          <p:nvPr/>
        </p:nvSpPr>
        <p:spPr>
          <a:xfrm>
            <a:off x="265702" y="1345495"/>
            <a:ext cx="8503920" cy="3429000"/>
          </a:xfrm>
          <a:prstGeom prst="rect">
            <a:avLst/>
          </a:prstGeom>
        </p:spPr>
        <p:txBody>
          <a:bodyPr>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ctr">
              <a:buFont typeface="Wingdings 2"/>
              <a:buNone/>
            </a:pPr>
            <a:r>
              <a:rPr lang="en-GB" sz="3200" dirty="0"/>
              <a:t>Well done – you have completed the quiz!</a:t>
            </a:r>
          </a:p>
          <a:p>
            <a:pPr marL="0" indent="0" algn="ctr">
              <a:buFont typeface="Wingdings 2"/>
              <a:buNone/>
            </a:pPr>
            <a:r>
              <a:rPr lang="en-GB" sz="3200" dirty="0"/>
              <a:t>Hope you learnt a little more about Sittingbourne…</a:t>
            </a:r>
          </a:p>
          <a:p>
            <a:pPr marL="0" indent="0" algn="ctr">
              <a:buFont typeface="Wingdings 2"/>
              <a:buNone/>
            </a:pPr>
            <a:endParaRPr lang="en-GB" sz="3200" dirty="0"/>
          </a:p>
          <a:p>
            <a:pPr marL="0" indent="0" algn="ctr">
              <a:buFont typeface="Wingdings 2"/>
              <a:buNone/>
            </a:pPr>
            <a:r>
              <a:rPr lang="en-GB" sz="3200" dirty="0"/>
              <a:t>Have a look round and see what else you could learn!</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123479"/>
            <a:ext cx="1165239" cy="1359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8534078" y="4552861"/>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4" action="ppaction://hlinksldjump"/>
              </a:rPr>
              <a:t>Return to start</a:t>
            </a:r>
            <a:endParaRPr lang="en-GB" sz="900" b="1" kern="1200" dirty="0">
              <a:solidFill>
                <a:srgbClr val="FFFFFF"/>
              </a:solidFill>
            </a:endParaRPr>
          </a:p>
        </p:txBody>
      </p:sp>
      <p:grpSp>
        <p:nvGrpSpPr>
          <p:cNvPr id="7" name="Group 6"/>
          <p:cNvGrpSpPr/>
          <p:nvPr/>
        </p:nvGrpSpPr>
        <p:grpSpPr>
          <a:xfrm>
            <a:off x="8442274" y="4461057"/>
            <a:ext cx="626876" cy="626876"/>
            <a:chOff x="177327" y="328"/>
            <a:chExt cx="626876" cy="626876"/>
          </a:xfrm>
        </p:grpSpPr>
        <p:sp>
          <p:nvSpPr>
            <p:cNvPr id="8" name="Oval 7"/>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5" action="ppaction://hlinksldjump"/>
                </a:rPr>
                <a:t>Return to start</a:t>
              </a:r>
              <a:endParaRPr lang="en-GB" sz="900" b="1" kern="1200" dirty="0">
                <a:solidFill>
                  <a:srgbClr val="FFFFFF"/>
                </a:solidFill>
              </a:endParaRPr>
            </a:p>
          </p:txBody>
        </p:sp>
      </p:grpSp>
    </p:spTree>
    <p:extLst>
      <p:ext uri="{BB962C8B-B14F-4D97-AF65-F5344CB8AC3E}">
        <p14:creationId xmlns:p14="http://schemas.microsoft.com/office/powerpoint/2010/main" val="4004727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Q1. Where does the name ‘Sittingbourne’ originate from?</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7" action="ppaction://hlinksldjump"/>
              </a:rPr>
              <a:t>Click here to continue</a:t>
            </a:r>
            <a:endParaRPr lang="en-GB" dirty="0">
              <a:solidFill>
                <a:srgbClr val="FFFFFF"/>
              </a:solidFill>
            </a:endParaRPr>
          </a:p>
        </p:txBody>
      </p:sp>
      <p:sp>
        <p:nvSpPr>
          <p:cNvPr id="15" name="Rectangle 14"/>
          <p:cNvSpPr/>
          <p:nvPr/>
        </p:nvSpPr>
        <p:spPr>
          <a:xfrm>
            <a:off x="385471" y="723527"/>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 name="TextBox 1"/>
          <p:cNvSpPr txBox="1"/>
          <p:nvPr/>
        </p:nvSpPr>
        <p:spPr>
          <a:xfrm>
            <a:off x="4329728" y="588734"/>
            <a:ext cx="4631989" cy="4185761"/>
          </a:xfrm>
          <a:prstGeom prst="rect">
            <a:avLst/>
          </a:prstGeom>
          <a:noFill/>
        </p:spPr>
        <p:txBody>
          <a:bodyPr wrap="square" rtlCol="0">
            <a:spAutoFit/>
          </a:bodyPr>
          <a:lstStyle/>
          <a:p>
            <a:r>
              <a:rPr lang="en-GB" sz="2800" dirty="0"/>
              <a:t>Well done! </a:t>
            </a:r>
          </a:p>
          <a:p>
            <a:endParaRPr lang="en-GB" sz="1500" dirty="0"/>
          </a:p>
          <a:p>
            <a:r>
              <a:rPr lang="en-GB" dirty="0"/>
              <a:t>It dates from the Anglo-Saxon settlers, is the correct answer…</a:t>
            </a:r>
          </a:p>
          <a:p>
            <a:endParaRPr lang="en-GB" sz="1500" dirty="0"/>
          </a:p>
          <a:p>
            <a:pPr algn="just"/>
            <a:r>
              <a:rPr lang="en-GB" dirty="0"/>
              <a:t>The town of Sittingbourne was anciently written </a:t>
            </a:r>
            <a:r>
              <a:rPr lang="en-GB" dirty="0" err="1"/>
              <a:t>Sedingbourne</a:t>
            </a:r>
            <a:r>
              <a:rPr lang="en-GB" dirty="0"/>
              <a:t>, in Anglo-Saxon, </a:t>
            </a:r>
            <a:r>
              <a:rPr lang="en-GB" dirty="0" err="1"/>
              <a:t>Saedingburga</a:t>
            </a:r>
            <a:r>
              <a:rPr lang="en-GB" dirty="0"/>
              <a:t>, i.e. the hamlet by the </a:t>
            </a:r>
            <a:r>
              <a:rPr lang="en-GB" dirty="0" err="1"/>
              <a:t>bourne</a:t>
            </a:r>
            <a:r>
              <a:rPr lang="en-GB" dirty="0"/>
              <a:t> or small stream (which runs under Bell Road).</a:t>
            </a:r>
          </a:p>
          <a:p>
            <a:pPr algn="just"/>
            <a:endParaRPr lang="en-GB" sz="1000" dirty="0"/>
          </a:p>
          <a:p>
            <a:pPr algn="just"/>
            <a:r>
              <a:rPr lang="en-GB" dirty="0"/>
              <a:t>The Romans were in Sittingbourne, but Sittingbourne was just a small hamlet, and if it had a name before the Anglo-Saxons arrived, that has been lost.</a:t>
            </a:r>
          </a:p>
        </p:txBody>
      </p:sp>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208" y="421787"/>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pic>
        <p:nvPicPr>
          <p:cNvPr id="1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4708" y="1012524"/>
            <a:ext cx="1957447" cy="1278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2897891" y="859003"/>
            <a:ext cx="1260966" cy="1477328"/>
          </a:xfrm>
          <a:prstGeom prst="rect">
            <a:avLst/>
          </a:prstGeom>
          <a:noFill/>
        </p:spPr>
        <p:txBody>
          <a:bodyPr wrap="square" rtlCol="0">
            <a:spAutoFit/>
          </a:bodyPr>
          <a:lstStyle/>
          <a:p>
            <a:r>
              <a:rPr lang="en-GB" dirty="0"/>
              <a:t>It dates from the Anglo- Saxon settlers</a:t>
            </a:r>
          </a:p>
        </p:txBody>
      </p:sp>
      <p:pic>
        <p:nvPicPr>
          <p:cNvPr id="3"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contrast="100000"/>
                    </a14:imgEffect>
                  </a14:imgLayer>
                </a14:imgProps>
              </a:ext>
            </a:extLst>
          </a:blip>
          <a:stretch>
            <a:fillRect/>
          </a:stretch>
        </p:blipFill>
        <p:spPr>
          <a:xfrm>
            <a:off x="8137474" y="249403"/>
            <a:ext cx="609600" cy="609600"/>
          </a:xfrm>
          <a:prstGeom prst="rect">
            <a:avLst/>
          </a:prstGeom>
        </p:spPr>
      </p:pic>
      <p:pic>
        <p:nvPicPr>
          <p:cNvPr id="17" name="failure.m4a">
            <a:hlinkClick r:id="" action="ppaction://media"/>
          </p:cNvPr>
          <p:cNvPicPr>
            <a:picLocks noChangeAspect="1"/>
          </p:cNvPicPr>
          <p:nvPr>
            <a:audioFile r:link="rId3"/>
            <p:extLst>
              <p:ext uri="{DAA4B4D4-6D71-4841-9C94-3DE7FCFB9230}">
                <p14:media xmlns:p14="http://schemas.microsoft.com/office/powerpoint/2010/main" r:embed="rId4">
                  <p14:trim st="208.4964"/>
                  <p14:fade in="1000"/>
                </p14:media>
              </p:ext>
            </p:extLst>
          </p:nvPr>
        </p:nvPicPr>
        <p:blipFill>
          <a:blip r:embed="rId11">
            <a:extLst>
              <a:ext uri="{BEBA8EAE-BF5A-486C-A8C5-ECC9F3942E4B}">
                <a14:imgProps xmlns:a14="http://schemas.microsoft.com/office/drawing/2010/main">
                  <a14:imgLayer r:embed="rId12">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spTree>
    <p:extLst>
      <p:ext uri="{BB962C8B-B14F-4D97-AF65-F5344CB8AC3E}">
        <p14:creationId xmlns:p14="http://schemas.microsoft.com/office/powerpoint/2010/main" val="7291511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audio>
              <p:cMediaNode vol="80000">
                <p:cTn id="8" fill="remove"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Q1. Where does the name ‘Sittingbourne’ originate from?</a:t>
            </a:r>
          </a:p>
        </p:txBody>
      </p:sp>
      <p:sp>
        <p:nvSpPr>
          <p:cNvPr id="11" name="TextBox 10">
            <a:hlinkClick r:id="rId5"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15" name="Rectangle 14"/>
          <p:cNvSpPr/>
          <p:nvPr/>
        </p:nvSpPr>
        <p:spPr>
          <a:xfrm>
            <a:off x="385471" y="74484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85471" y="744843"/>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 name="TextBox 1"/>
          <p:cNvSpPr txBox="1"/>
          <p:nvPr/>
        </p:nvSpPr>
        <p:spPr>
          <a:xfrm>
            <a:off x="4355976" y="648046"/>
            <a:ext cx="4621370" cy="4185761"/>
          </a:xfrm>
          <a:prstGeom prst="rect">
            <a:avLst/>
          </a:prstGeom>
          <a:noFill/>
        </p:spPr>
        <p:txBody>
          <a:bodyPr wrap="square" rtlCol="0">
            <a:spAutoFit/>
          </a:bodyPr>
          <a:lstStyle/>
          <a:p>
            <a:r>
              <a:rPr lang="en-GB" sz="2800" dirty="0"/>
              <a:t>Oops…the right answer is...</a:t>
            </a:r>
          </a:p>
          <a:p>
            <a:endParaRPr lang="en-GB" sz="1500" dirty="0"/>
          </a:p>
          <a:p>
            <a:r>
              <a:rPr lang="en-GB" dirty="0"/>
              <a:t>It dates from the Anglo-Saxon settlers, is the correct answer…</a:t>
            </a:r>
          </a:p>
          <a:p>
            <a:endParaRPr lang="en-GB" sz="1500" dirty="0"/>
          </a:p>
          <a:p>
            <a:pPr algn="just"/>
            <a:r>
              <a:rPr lang="en-GB" dirty="0"/>
              <a:t>The town of Sittingbourne was anciently written </a:t>
            </a:r>
            <a:r>
              <a:rPr lang="en-GB" dirty="0" err="1"/>
              <a:t>Sedingbourne</a:t>
            </a:r>
            <a:r>
              <a:rPr lang="en-GB" dirty="0"/>
              <a:t>, in Anglo-Saxon, </a:t>
            </a:r>
            <a:r>
              <a:rPr lang="en-GB" dirty="0" err="1"/>
              <a:t>Saedingburga</a:t>
            </a:r>
            <a:r>
              <a:rPr lang="en-GB" dirty="0"/>
              <a:t>, i.e. the hamlet by the </a:t>
            </a:r>
            <a:r>
              <a:rPr lang="en-GB" dirty="0" err="1"/>
              <a:t>bourne</a:t>
            </a:r>
            <a:r>
              <a:rPr lang="en-GB" dirty="0"/>
              <a:t> or small stream (which runs under Bell Road).</a:t>
            </a:r>
          </a:p>
          <a:p>
            <a:pPr algn="just"/>
            <a:endParaRPr lang="en-GB" sz="1000" dirty="0"/>
          </a:p>
          <a:p>
            <a:pPr algn="just"/>
            <a:r>
              <a:rPr lang="en-GB" dirty="0"/>
              <a:t>The Romans were in Sittingbourne, but Sittingbourne was just a small hamlet, and if it had a name before the Anglo-Saxons arrived, that has been lost.</a:t>
            </a:r>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7">
            <a:extLst>
              <a:ext uri="{BEBA8EAE-BF5A-486C-A8C5-ECC9F3942E4B}">
                <a14:imgProps xmlns:a14="http://schemas.microsoft.com/office/drawing/2010/main">
                  <a14:imgLayer r:embed="rId8">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pic>
        <p:nvPicPr>
          <p:cNvPr id="16"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4708" y="1012524"/>
            <a:ext cx="1957447" cy="1278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2897891" y="871667"/>
            <a:ext cx="1260966" cy="1477328"/>
          </a:xfrm>
          <a:prstGeom prst="rect">
            <a:avLst/>
          </a:prstGeom>
          <a:noFill/>
        </p:spPr>
        <p:txBody>
          <a:bodyPr wrap="square" rtlCol="0">
            <a:spAutoFit/>
          </a:bodyPr>
          <a:lstStyle/>
          <a:p>
            <a:r>
              <a:rPr lang="en-GB" dirty="0"/>
              <a:t>It dates from the Anglo- Saxon settlers</a:t>
            </a:r>
          </a:p>
        </p:txBody>
      </p:sp>
    </p:spTree>
    <p:extLst>
      <p:ext uri="{BB962C8B-B14F-4D97-AF65-F5344CB8AC3E}">
        <p14:creationId xmlns:p14="http://schemas.microsoft.com/office/powerpoint/2010/main" val="24110846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471537"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a:hlinkClick r:id="rId5" action="ppaction://hlinksldjump"/>
          </p:cNvPr>
          <p:cNvSpPr/>
          <p:nvPr/>
        </p:nvSpPr>
        <p:spPr>
          <a:xfrm>
            <a:off x="477998" y="3093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68952" y="3069779"/>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14665"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803747" y="1532280"/>
            <a:ext cx="1676611" cy="1477328"/>
          </a:xfrm>
          <a:prstGeom prst="rect">
            <a:avLst/>
          </a:prstGeom>
          <a:noFill/>
        </p:spPr>
        <p:txBody>
          <a:bodyPr wrap="square" rtlCol="0">
            <a:spAutoFit/>
          </a:bodyPr>
          <a:lstStyle/>
          <a:p>
            <a:r>
              <a:rPr lang="en-GB" dirty="0"/>
              <a:t>The </a:t>
            </a:r>
            <a:r>
              <a:rPr lang="en-GB" dirty="0" err="1"/>
              <a:t>Kemsley</a:t>
            </a:r>
            <a:r>
              <a:rPr lang="en-GB" dirty="0"/>
              <a:t> Light Railway is built on a Roman viaduct.</a:t>
            </a:r>
          </a:p>
        </p:txBody>
      </p:sp>
      <p:sp>
        <p:nvSpPr>
          <p:cNvPr id="24" name="TextBox 23"/>
          <p:cNvSpPr txBox="1"/>
          <p:nvPr/>
        </p:nvSpPr>
        <p:spPr>
          <a:xfrm>
            <a:off x="2379749" y="1437042"/>
            <a:ext cx="2016660" cy="1477328"/>
          </a:xfrm>
          <a:prstGeom prst="rect">
            <a:avLst/>
          </a:prstGeom>
          <a:noFill/>
        </p:spPr>
        <p:txBody>
          <a:bodyPr wrap="square" rtlCol="0">
            <a:spAutoFit/>
          </a:bodyPr>
          <a:lstStyle/>
          <a:p>
            <a:r>
              <a:rPr lang="en-GB" dirty="0"/>
              <a:t>Straight roads – The Main High Street is a Roman Road, and was part of the A2.</a:t>
            </a:r>
          </a:p>
        </p:txBody>
      </p:sp>
      <p:sp>
        <p:nvSpPr>
          <p:cNvPr id="26" name="TextBox 25"/>
          <p:cNvSpPr txBox="1"/>
          <p:nvPr/>
        </p:nvSpPr>
        <p:spPr>
          <a:xfrm>
            <a:off x="6477163" y="3159207"/>
            <a:ext cx="2056913" cy="1477328"/>
          </a:xfrm>
          <a:prstGeom prst="rect">
            <a:avLst/>
          </a:prstGeom>
          <a:noFill/>
        </p:spPr>
        <p:txBody>
          <a:bodyPr wrap="square" rtlCol="0">
            <a:spAutoFit/>
          </a:bodyPr>
          <a:lstStyle/>
          <a:p>
            <a:r>
              <a:rPr lang="en-GB" dirty="0"/>
              <a:t>The Forum Shopping Centre was originally a Roman shopping precinct.</a:t>
            </a:r>
          </a:p>
        </p:txBody>
      </p:sp>
      <p:sp>
        <p:nvSpPr>
          <p:cNvPr id="27" name="TextBox 26"/>
          <p:cNvSpPr txBox="1"/>
          <p:nvPr/>
        </p:nvSpPr>
        <p:spPr>
          <a:xfrm>
            <a:off x="2582707" y="3248635"/>
            <a:ext cx="1787326" cy="1477328"/>
          </a:xfrm>
          <a:prstGeom prst="rect">
            <a:avLst/>
          </a:prstGeom>
          <a:noFill/>
        </p:spPr>
        <p:txBody>
          <a:bodyPr wrap="square" rtlCol="0">
            <a:spAutoFit/>
          </a:bodyPr>
          <a:lstStyle/>
          <a:p>
            <a:r>
              <a:rPr lang="en-GB" dirty="0"/>
              <a:t>The Roman Square next to the Bull Pub was a Roman market.</a:t>
            </a:r>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Q2. What did the Romans do for Sittingbourne?</a:t>
            </a:r>
          </a:p>
          <a:p>
            <a:endParaRPr lang="en-GB" b="1" dirty="0">
              <a:solidFill>
                <a:srgbClr val="0000FF"/>
              </a:solidFill>
            </a:endParaRP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6" action="ppaction://hlinksldjump"/>
                </a:rPr>
                <a:t>Return to start</a:t>
              </a:r>
              <a:endParaRPr lang="en-GB" sz="900" b="1" kern="1200" dirty="0">
                <a:solidFill>
                  <a:srgbClr val="FFFFFF"/>
                </a:solidFill>
              </a:endParaRPr>
            </a:p>
          </p:txBody>
        </p:sp>
      </p:grpSp>
      <p:sp>
        <p:nvSpPr>
          <p:cNvPr id="2" name="Rounded Rectangle 1">
            <a:hlinkClick r:id="rId7" action="ppaction://hlinksldjump"/>
          </p:cNvPr>
          <p:cNvSpPr/>
          <p:nvPr/>
        </p:nvSpPr>
        <p:spPr>
          <a:xfrm>
            <a:off x="445013" y="3068443"/>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ounded Rectangle 36">
            <a:hlinkClick r:id="rId7" action="ppaction://hlinksldjump"/>
          </p:cNvPr>
          <p:cNvSpPr/>
          <p:nvPr/>
        </p:nvSpPr>
        <p:spPr>
          <a:xfrm>
            <a:off x="4568951" y="3065997"/>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172" name="Picture 4" descr="Image result for roman square sittingbourn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2412" y="3133751"/>
            <a:ext cx="1598109" cy="1598109"/>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5908" t="28753" r="11991" b="28562"/>
          <a:stretch/>
        </p:blipFill>
        <p:spPr bwMode="auto">
          <a:xfrm>
            <a:off x="526014" y="1656184"/>
            <a:ext cx="1860196" cy="1171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descr="Image result for the forum sittingbourn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79454" y="3419449"/>
            <a:ext cx="1717326" cy="125874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9" descr="Image result for viaduct sittingbour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178" name="Picture 10"/>
          <p:cNvPicPr>
            <a:picLocks noChangeAspect="1" noChangeArrowheads="1"/>
          </p:cNvPicPr>
          <p:nvPr/>
        </p:nvPicPr>
        <p:blipFill rotWithShape="1">
          <a:blip r:embed="rId11">
            <a:extLst>
              <a:ext uri="{28A0092B-C50C-407E-A947-70E740481C1C}">
                <a14:useLocalDpi xmlns:a14="http://schemas.microsoft.com/office/drawing/2010/main" val="0"/>
              </a:ext>
            </a:extLst>
          </a:blip>
          <a:srcRect t="20000" b="15139"/>
          <a:stretch/>
        </p:blipFill>
        <p:spPr bwMode="auto">
          <a:xfrm>
            <a:off x="4622522" y="1644637"/>
            <a:ext cx="2181225" cy="1359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Rounded Rectangle 35">
            <a:hlinkClick r:id="rId7" action="ppaction://hlinksldjump"/>
          </p:cNvPr>
          <p:cNvSpPr/>
          <p:nvPr/>
        </p:nvSpPr>
        <p:spPr>
          <a:xfrm>
            <a:off x="4578787" y="135342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30">
            <a:hlinkClick r:id="rId3" action="ppaction://hlinksldjump"/>
          </p:cNvPr>
          <p:cNvSpPr/>
          <p:nvPr/>
        </p:nvSpPr>
        <p:spPr>
          <a:xfrm>
            <a:off x="466233" y="134761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37711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Q2. What did the Romans do for Sittingbourne?</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5" action="ppaction://hlinksldjump"/>
              </a:rPr>
              <a:t>Click here to continue</a:t>
            </a:r>
            <a:endParaRPr lang="en-GB" dirty="0">
              <a:solidFill>
                <a:srgbClr val="FFFFFF"/>
              </a:solidFill>
            </a:endParaRPr>
          </a:p>
        </p:txBody>
      </p:sp>
      <p:sp>
        <p:nvSpPr>
          <p:cNvPr id="2" name="TextBox 1"/>
          <p:cNvSpPr txBox="1"/>
          <p:nvPr/>
        </p:nvSpPr>
        <p:spPr>
          <a:xfrm>
            <a:off x="4427983" y="723527"/>
            <a:ext cx="4014291" cy="2693045"/>
          </a:xfrm>
          <a:prstGeom prst="rect">
            <a:avLst/>
          </a:prstGeom>
          <a:noFill/>
        </p:spPr>
        <p:txBody>
          <a:bodyPr wrap="square" rtlCol="0">
            <a:spAutoFit/>
          </a:bodyPr>
          <a:lstStyle/>
          <a:p>
            <a:r>
              <a:rPr lang="en-GB" sz="2800" dirty="0"/>
              <a:t>Well done! </a:t>
            </a:r>
          </a:p>
          <a:p>
            <a:endParaRPr lang="en-GB" sz="1500" dirty="0"/>
          </a:p>
          <a:p>
            <a:pPr algn="just"/>
            <a:r>
              <a:rPr lang="en-GB" dirty="0"/>
              <a:t>The Romans built the London to Dover Road known as ‘Watling Street’ (also known as the A2). The Main High Street of Sittingbourne is part of that route, and quite probably was a crossing point over the River Bourne, at Bell Road. </a:t>
            </a:r>
          </a:p>
        </p:txBody>
      </p:sp>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2200" y="554203"/>
            <a:ext cx="901189" cy="77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8442274" y="4461057"/>
            <a:ext cx="626876" cy="626876"/>
            <a:chOff x="177327" y="328"/>
            <a:chExt cx="626876" cy="626876"/>
          </a:xfrm>
        </p:grpSpPr>
        <p:sp>
          <p:nvSpPr>
            <p:cNvPr id="36" name="Oval 35"/>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7"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7" action="ppaction://hlinksldjump"/>
                </a:rPr>
                <a:t>Return to start</a:t>
              </a:r>
              <a:endParaRPr lang="en-GB" sz="900" b="1" kern="1200" dirty="0">
                <a:solidFill>
                  <a:srgbClr val="FFFFFF"/>
                </a:solidFill>
              </a:endParaRPr>
            </a:p>
          </p:txBody>
        </p:sp>
      </p:grpSp>
      <p:sp>
        <p:nvSpPr>
          <p:cNvPr id="19" name="Rectangle 18"/>
          <p:cNvSpPr/>
          <p:nvPr/>
        </p:nvSpPr>
        <p:spPr>
          <a:xfrm>
            <a:off x="504374" y="64425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504374" y="64425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21" name="TextBox 20"/>
          <p:cNvSpPr txBox="1"/>
          <p:nvPr/>
        </p:nvSpPr>
        <p:spPr>
          <a:xfrm>
            <a:off x="2379749" y="804018"/>
            <a:ext cx="2016660" cy="1477328"/>
          </a:xfrm>
          <a:prstGeom prst="rect">
            <a:avLst/>
          </a:prstGeom>
          <a:noFill/>
        </p:spPr>
        <p:txBody>
          <a:bodyPr wrap="square" rtlCol="0">
            <a:spAutoFit/>
          </a:bodyPr>
          <a:lstStyle/>
          <a:p>
            <a:r>
              <a:rPr lang="en-GB" dirty="0"/>
              <a:t>Straight roads – The Main High Street is a Roman Road, and was part of the A2.</a:t>
            </a:r>
          </a:p>
        </p:txBody>
      </p:sp>
      <p:pic>
        <p:nvPicPr>
          <p:cNvPr id="22" name="Picture 5"/>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5908" t="28753" r="11991" b="28562"/>
          <a:stretch/>
        </p:blipFill>
        <p:spPr bwMode="auto">
          <a:xfrm>
            <a:off x="552390" y="1023160"/>
            <a:ext cx="1860196" cy="1171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Success.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extLst>
              <a:ext uri="{BEBA8EAE-BF5A-486C-A8C5-ECC9F3942E4B}">
                <a14:imgProps xmlns:a14="http://schemas.microsoft.com/office/drawing/2010/main">
                  <a14:imgLayer r:embed="rId10">
                    <a14:imgEffect>
                      <a14:sharpenSoften amount="-100000"/>
                    </a14:imgEffect>
                    <a14:imgEffect>
                      <a14:brightnessContrast bright="100000" contrast="100000"/>
                    </a14:imgEffect>
                  </a14:imgLayer>
                </a14:imgProps>
              </a:ext>
            </a:extLst>
          </a:blip>
          <a:stretch>
            <a:fillRect/>
          </a:stretch>
        </p:blipFill>
        <p:spPr>
          <a:xfrm>
            <a:off x="8279206" y="3196964"/>
            <a:ext cx="609600" cy="609600"/>
          </a:xfrm>
          <a:prstGeom prst="rect">
            <a:avLst/>
          </a:prstGeom>
        </p:spPr>
      </p:pic>
    </p:spTree>
    <p:extLst>
      <p:ext uri="{BB962C8B-B14F-4D97-AF65-F5344CB8AC3E}">
        <p14:creationId xmlns:p14="http://schemas.microsoft.com/office/powerpoint/2010/main" val="11737087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a:r>
              <a:rPr lang="en-GB" sz="1600" b="1" dirty="0">
                <a:solidFill>
                  <a:srgbClr val="0000FF"/>
                </a:solidFill>
              </a:rPr>
              <a:t>Q2. What did the Romans do for Sittingbourne?</a:t>
            </a:r>
          </a:p>
        </p:txBody>
      </p:sp>
      <p:sp>
        <p:nvSpPr>
          <p:cNvPr id="11" name="TextBox 10">
            <a:hlinkClick r:id="rId5" action="ppaction://hlinksldjump"/>
          </p:cNvPr>
          <p:cNvSpPr txBox="1"/>
          <p:nvPr/>
        </p:nvSpPr>
        <p:spPr>
          <a:xfrm>
            <a:off x="395536" y="4722181"/>
            <a:ext cx="8064896" cy="369332"/>
          </a:xfrm>
          <a:prstGeom prst="rect">
            <a:avLst/>
          </a:prstGeom>
          <a:noFill/>
        </p:spPr>
        <p:txBody>
          <a:bodyPr wrap="square" rtlCol="0">
            <a:spAutoFit/>
          </a:bodyPr>
          <a:lstStyle/>
          <a:p>
            <a:r>
              <a:rPr lang="en-GB" dirty="0">
                <a:solidFill>
                  <a:srgbClr val="FFFFFF"/>
                </a:solidFill>
                <a:hlinkClick r:id="rId6" action="ppaction://hlinksldjump"/>
              </a:rPr>
              <a:t>Click here to continue</a:t>
            </a:r>
            <a:endParaRPr lang="en-GB" dirty="0">
              <a:solidFill>
                <a:srgbClr val="FFFFFF"/>
              </a:solidFill>
            </a:endParaRPr>
          </a:p>
        </p:txBody>
      </p:sp>
      <p:sp>
        <p:nvSpPr>
          <p:cNvPr id="2" name="TextBox 1"/>
          <p:cNvSpPr txBox="1"/>
          <p:nvPr/>
        </p:nvSpPr>
        <p:spPr>
          <a:xfrm>
            <a:off x="4361241" y="582847"/>
            <a:ext cx="4549362" cy="2416046"/>
          </a:xfrm>
          <a:prstGeom prst="rect">
            <a:avLst/>
          </a:prstGeom>
          <a:noFill/>
        </p:spPr>
        <p:txBody>
          <a:bodyPr wrap="square" rtlCol="0">
            <a:spAutoFit/>
          </a:bodyPr>
          <a:lstStyle/>
          <a:p>
            <a:r>
              <a:rPr lang="en-GB" sz="2800" dirty="0"/>
              <a:t>Oops…the right answer is...</a:t>
            </a:r>
          </a:p>
          <a:p>
            <a:endParaRPr lang="en-GB" sz="1500" dirty="0"/>
          </a:p>
          <a:p>
            <a:pPr algn="just"/>
            <a:r>
              <a:rPr lang="en-GB" dirty="0"/>
              <a:t>The Romans built the London to Dover Road known as ‘Watling Street’ (also known as the A2). The Main High Street of Sittingbourne is part of that route, and quite probably was a crossing point over the River Bourne, at Bell Road. </a:t>
            </a:r>
          </a:p>
        </p:txBody>
      </p:sp>
      <p:pic>
        <p:nvPicPr>
          <p:cNvPr id="13" name="failure.m4a">
            <a:hlinkClick r:id="" action="ppaction://media"/>
          </p:cNvPr>
          <p:cNvPicPr>
            <a:picLocks noChangeAspect="1"/>
          </p:cNvPicPr>
          <p:nvPr>
            <a:audioFile r:link="rId1"/>
            <p:extLst>
              <p:ext uri="{DAA4B4D4-6D71-4841-9C94-3DE7FCFB9230}">
                <p14:media xmlns:p14="http://schemas.microsoft.com/office/powerpoint/2010/main" r:embed="rId2">
                  <p14:trim st="208.4964"/>
                  <p14:fade in="1000"/>
                </p14:media>
              </p:ext>
            </p:extLst>
          </p:nvPr>
        </p:nvPicPr>
        <p:blipFill>
          <a:blip r:embed="rId7">
            <a:extLst>
              <a:ext uri="{BEBA8EAE-BF5A-486C-A8C5-ECC9F3942E4B}">
                <a14:imgProps xmlns:a14="http://schemas.microsoft.com/office/drawing/2010/main">
                  <a14:imgLayer r:embed="rId8">
                    <a14:imgEffect>
                      <a14:sharpenSoften amount="-100000"/>
                    </a14:imgEffect>
                    <a14:imgEffect>
                      <a14:brightnessContrast bright="100000"/>
                    </a14:imgEffect>
                  </a14:imgLayer>
                </a14:imgProps>
              </a:ext>
            </a:extLst>
          </a:blip>
          <a:stretch>
            <a:fillRect/>
          </a:stretch>
        </p:blipFill>
        <p:spPr>
          <a:xfrm>
            <a:off x="8446622" y="116987"/>
            <a:ext cx="609600" cy="609600"/>
          </a:xfrm>
          <a:prstGeom prst="rect">
            <a:avLst/>
          </a:prstGeom>
        </p:spPr>
      </p:pic>
      <p:grpSp>
        <p:nvGrpSpPr>
          <p:cNvPr id="19" name="Group 18"/>
          <p:cNvGrpSpPr/>
          <p:nvPr/>
        </p:nvGrpSpPr>
        <p:grpSpPr>
          <a:xfrm>
            <a:off x="8442274" y="4461057"/>
            <a:ext cx="626876" cy="626876"/>
            <a:chOff x="177327" y="328"/>
            <a:chExt cx="626876" cy="626876"/>
          </a:xfrm>
        </p:grpSpPr>
        <p:sp>
          <p:nvSpPr>
            <p:cNvPr id="20" name="Oval 19"/>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9" action="ppaction://hlinksldjump"/>
                </a:rPr>
                <a:t>Return to start</a:t>
              </a:r>
              <a:endParaRPr lang="en-GB" sz="900" b="1" kern="1200" dirty="0">
                <a:solidFill>
                  <a:srgbClr val="FFFFFF"/>
                </a:solidFill>
              </a:endParaRPr>
            </a:p>
          </p:txBody>
        </p:sp>
      </p:grpSp>
      <p:sp>
        <p:nvSpPr>
          <p:cNvPr id="14" name="Rectangle 13"/>
          <p:cNvSpPr/>
          <p:nvPr/>
        </p:nvSpPr>
        <p:spPr>
          <a:xfrm>
            <a:off x="469206" y="987142"/>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469206" y="987142"/>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23" name="TextBox 22"/>
          <p:cNvSpPr txBox="1"/>
          <p:nvPr/>
        </p:nvSpPr>
        <p:spPr>
          <a:xfrm>
            <a:off x="2344581" y="1146906"/>
            <a:ext cx="2016660" cy="1477328"/>
          </a:xfrm>
          <a:prstGeom prst="rect">
            <a:avLst/>
          </a:prstGeom>
          <a:noFill/>
        </p:spPr>
        <p:txBody>
          <a:bodyPr wrap="square" rtlCol="0">
            <a:spAutoFit/>
          </a:bodyPr>
          <a:lstStyle/>
          <a:p>
            <a:r>
              <a:rPr lang="en-GB" dirty="0"/>
              <a:t>Straight roads – The Main High Street is a Roman Road, and was part of the A2.</a:t>
            </a:r>
          </a:p>
        </p:txBody>
      </p:sp>
      <p:pic>
        <p:nvPicPr>
          <p:cNvPr id="24" name="Picture 5"/>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5908" t="28753" r="11991" b="28562"/>
          <a:stretch/>
        </p:blipFill>
        <p:spPr bwMode="auto">
          <a:xfrm>
            <a:off x="517222" y="1366048"/>
            <a:ext cx="1860196" cy="1171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8443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301752" y="171450"/>
            <a:ext cx="8534400" cy="1104156"/>
          </a:xfrm>
          <a:prstGeom prst="rect">
            <a:avLst/>
          </a:prstGeom>
        </p:spPr>
        <p:txBody>
          <a:bodyPr>
            <a:normAutofit fontScale="975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endParaRPr lang="en-GB" b="1" dirty="0">
              <a:solidFill>
                <a:srgbClr val="0000FF"/>
              </a:solidFill>
            </a:endParaRPr>
          </a:p>
        </p:txBody>
      </p:sp>
      <p:sp>
        <p:nvSpPr>
          <p:cNvPr id="6" name="Rectangle 5">
            <a:hlinkClick r:id="rId3" action="ppaction://hlinksldjump"/>
          </p:cNvPr>
          <p:cNvSpPr/>
          <p:nvPr/>
        </p:nvSpPr>
        <p:spPr>
          <a:xfrm>
            <a:off x="504374" y="1347614"/>
            <a:ext cx="3816424"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3" action="ppaction://hlinksldjump"/>
          </p:cNvPr>
          <p:cNvSpPr/>
          <p:nvPr/>
        </p:nvSpPr>
        <p:spPr>
          <a:xfrm>
            <a:off x="4578787" y="1347614"/>
            <a:ext cx="3816424" cy="16561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504374"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A</a:t>
            </a:r>
          </a:p>
        </p:txBody>
      </p:sp>
      <p:sp>
        <p:nvSpPr>
          <p:cNvPr id="11" name="TextBox 10"/>
          <p:cNvSpPr txBox="1"/>
          <p:nvPr/>
        </p:nvSpPr>
        <p:spPr>
          <a:xfrm>
            <a:off x="395536" y="4722181"/>
            <a:ext cx="8064896" cy="369332"/>
          </a:xfrm>
          <a:prstGeom prst="rect">
            <a:avLst/>
          </a:prstGeom>
          <a:noFill/>
        </p:spPr>
        <p:txBody>
          <a:bodyPr wrap="square" rtlCol="0">
            <a:spAutoFit/>
          </a:bodyPr>
          <a:lstStyle/>
          <a:p>
            <a:r>
              <a:rPr lang="en-GB" dirty="0"/>
              <a:t>Click on A, B, C or D, as to which is the most likely answer</a:t>
            </a:r>
          </a:p>
        </p:txBody>
      </p:sp>
      <p:sp>
        <p:nvSpPr>
          <p:cNvPr id="12" name="TextBox 11"/>
          <p:cNvSpPr txBox="1"/>
          <p:nvPr/>
        </p:nvSpPr>
        <p:spPr>
          <a:xfrm>
            <a:off x="4585855" y="313664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3" name="TextBox 12"/>
          <p:cNvSpPr txBox="1"/>
          <p:nvPr/>
        </p:nvSpPr>
        <p:spPr>
          <a:xfrm>
            <a:off x="504374" y="3117595"/>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14" name="TextBox 13"/>
          <p:cNvSpPr txBox="1"/>
          <p:nvPr/>
        </p:nvSpPr>
        <p:spPr>
          <a:xfrm>
            <a:off x="4572000" y="1347614"/>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B</a:t>
            </a:r>
          </a:p>
        </p:txBody>
      </p:sp>
      <p:sp>
        <p:nvSpPr>
          <p:cNvPr id="15" name="Rectangle 14"/>
          <p:cNvSpPr/>
          <p:nvPr/>
        </p:nvSpPr>
        <p:spPr>
          <a:xfrm>
            <a:off x="504374" y="3065383"/>
            <a:ext cx="3816424" cy="16561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4" action="ppaction://hlinksldjump"/>
          </p:cNvPr>
          <p:cNvSpPr/>
          <p:nvPr/>
        </p:nvSpPr>
        <p:spPr>
          <a:xfrm>
            <a:off x="4589027" y="3083095"/>
            <a:ext cx="3816424" cy="1656184"/>
          </a:xfrm>
          <a:prstGeom prst="rect">
            <a:avLst/>
          </a:prstGeom>
          <a:solidFill>
            <a:srgbClr val="F84E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4622522" y="3075101"/>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D</a:t>
            </a:r>
          </a:p>
        </p:txBody>
      </p:sp>
      <p:sp>
        <p:nvSpPr>
          <p:cNvPr id="18" name="TextBox 17"/>
          <p:cNvSpPr txBox="1"/>
          <p:nvPr/>
        </p:nvSpPr>
        <p:spPr>
          <a:xfrm>
            <a:off x="541041" y="3098369"/>
            <a:ext cx="39521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a:t>
            </a:r>
          </a:p>
        </p:txBody>
      </p:sp>
      <p:sp>
        <p:nvSpPr>
          <p:cNvPr id="22" name="TextBox 21"/>
          <p:cNvSpPr txBox="1"/>
          <p:nvPr/>
        </p:nvSpPr>
        <p:spPr>
          <a:xfrm>
            <a:off x="6740644" y="1311983"/>
            <a:ext cx="1644732" cy="1754326"/>
          </a:xfrm>
          <a:prstGeom prst="rect">
            <a:avLst/>
          </a:prstGeom>
          <a:noFill/>
        </p:spPr>
        <p:txBody>
          <a:bodyPr wrap="square" rtlCol="0">
            <a:spAutoFit/>
          </a:bodyPr>
          <a:lstStyle/>
          <a:p>
            <a:r>
              <a:rPr lang="en-GB" dirty="0"/>
              <a:t>On the edge of the Swale  - the mud flats that are home to pre-historic footprints.</a:t>
            </a:r>
          </a:p>
        </p:txBody>
      </p:sp>
      <p:sp>
        <p:nvSpPr>
          <p:cNvPr id="27" name="TextBox 26"/>
          <p:cNvSpPr txBox="1"/>
          <p:nvPr/>
        </p:nvSpPr>
        <p:spPr>
          <a:xfrm>
            <a:off x="2203659" y="3020708"/>
            <a:ext cx="2168057" cy="1754326"/>
          </a:xfrm>
          <a:prstGeom prst="rect">
            <a:avLst/>
          </a:prstGeom>
          <a:noFill/>
        </p:spPr>
        <p:txBody>
          <a:bodyPr wrap="square" rtlCol="0">
            <a:spAutoFit/>
          </a:bodyPr>
          <a:lstStyle/>
          <a:p>
            <a:r>
              <a:rPr lang="en-GB" dirty="0"/>
              <a:t>Near the Senora Fields development - prehistoric ring ditches and an Anglo-Saxon cemetery. </a:t>
            </a:r>
          </a:p>
        </p:txBody>
      </p:sp>
      <p:sp>
        <p:nvSpPr>
          <p:cNvPr id="20" name="Rectangle 19"/>
          <p:cNvSpPr/>
          <p:nvPr/>
        </p:nvSpPr>
        <p:spPr>
          <a:xfrm>
            <a:off x="504374" y="1347614"/>
            <a:ext cx="3816424"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01752" y="171450"/>
            <a:ext cx="8534400" cy="1032148"/>
          </a:xfrm>
          <a:prstGeom prst="rect">
            <a:avLst/>
          </a:prstGeom>
        </p:spPr>
        <p:txBody>
          <a:bodyPr>
            <a:normAutofit fontScale="600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GB" sz="6000" b="1" dirty="0">
                <a:solidFill>
                  <a:srgbClr val="0000FF"/>
                </a:solidFill>
              </a:rPr>
              <a:t>Q3. Where and what are The Meads?</a:t>
            </a:r>
          </a:p>
          <a:p>
            <a:endParaRPr lang="en-GB" b="1" dirty="0">
              <a:solidFill>
                <a:srgbClr val="0000FF"/>
              </a:solidFill>
            </a:endParaRPr>
          </a:p>
        </p:txBody>
      </p:sp>
      <p:grpSp>
        <p:nvGrpSpPr>
          <p:cNvPr id="33" name="Group 32"/>
          <p:cNvGrpSpPr/>
          <p:nvPr/>
        </p:nvGrpSpPr>
        <p:grpSpPr>
          <a:xfrm>
            <a:off x="8442274" y="4461057"/>
            <a:ext cx="626876" cy="626876"/>
            <a:chOff x="177327" y="328"/>
            <a:chExt cx="626876" cy="626876"/>
          </a:xfrm>
        </p:grpSpPr>
        <p:sp>
          <p:nvSpPr>
            <p:cNvPr id="34" name="Oval 33"/>
            <p:cNvSpPr/>
            <p:nvPr/>
          </p:nvSpPr>
          <p:spPr>
            <a:xfrm>
              <a:off x="177327" y="328"/>
              <a:ext cx="626876" cy="626876"/>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5" name="Oval 4"/>
            <p:cNvSpPr/>
            <p:nvPr/>
          </p:nvSpPr>
          <p:spPr>
            <a:xfrm>
              <a:off x="269131" y="92132"/>
              <a:ext cx="443268" cy="443268"/>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GB" sz="900" b="1" kern="1200" dirty="0">
                  <a:solidFill>
                    <a:srgbClr val="FFFFFF"/>
                  </a:solidFill>
                  <a:hlinkClick r:id="rId5" action="ppaction://hlinksldjump"/>
                </a:rPr>
                <a:t>Return to start</a:t>
              </a:r>
              <a:endParaRPr lang="en-GB" sz="900" b="1" kern="1200" dirty="0">
                <a:solidFill>
                  <a:srgbClr val="FFFFFF"/>
                </a:solidFill>
              </a:endParaRPr>
            </a:p>
          </p:txBody>
        </p:sp>
      </p:grpSp>
      <p:pic>
        <p:nvPicPr>
          <p:cNvPr id="4098" name="Picture 2" descr="https://anglosaxoncsi.files.wordpress.com/2010/10/ring-ditch.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5295" y="3433192"/>
            <a:ext cx="1715298" cy="122921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6891" y="1773293"/>
            <a:ext cx="1730326" cy="1107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TextBox 38"/>
          <p:cNvSpPr txBox="1"/>
          <p:nvPr/>
        </p:nvSpPr>
        <p:spPr>
          <a:xfrm>
            <a:off x="2288074" y="1474657"/>
            <a:ext cx="2168057" cy="1200329"/>
          </a:xfrm>
          <a:prstGeom prst="rect">
            <a:avLst/>
          </a:prstGeom>
          <a:noFill/>
        </p:spPr>
        <p:txBody>
          <a:bodyPr wrap="square" rtlCol="0">
            <a:spAutoFit/>
          </a:bodyPr>
          <a:lstStyle/>
          <a:p>
            <a:r>
              <a:rPr lang="en-GB" dirty="0"/>
              <a:t>On the edge of the Milton Creek – a protected conservation area. </a:t>
            </a:r>
          </a:p>
        </p:txBody>
      </p:sp>
      <p:pic>
        <p:nvPicPr>
          <p:cNvPr id="4101" name="Picture 5" descr="Image result for milton cree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7260" y="3405645"/>
            <a:ext cx="1710516" cy="1282887"/>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6535614" y="3156320"/>
            <a:ext cx="1860758" cy="1492637"/>
          </a:xfrm>
          <a:prstGeom prst="rect">
            <a:avLst/>
          </a:prstGeom>
          <a:noFill/>
        </p:spPr>
        <p:txBody>
          <a:bodyPr wrap="square" rtlCol="0">
            <a:spAutoFit/>
          </a:bodyPr>
          <a:lstStyle/>
          <a:p>
            <a:r>
              <a:rPr lang="en-GB" dirty="0"/>
              <a:t>On the border with Bobbing – a new children’s play area, with a historic theme.</a:t>
            </a:r>
          </a:p>
        </p:txBody>
      </p:sp>
      <p:pic>
        <p:nvPicPr>
          <p:cNvPr id="4102" name="Picture 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8664"/>
          <a:stretch/>
        </p:blipFill>
        <p:spPr bwMode="auto">
          <a:xfrm>
            <a:off x="4667260" y="1709567"/>
            <a:ext cx="2083059" cy="123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a:hlinkClick r:id="rId4" action="ppaction://hlinksldjump"/>
          </p:cNvPr>
          <p:cNvSpPr/>
          <p:nvPr/>
        </p:nvSpPr>
        <p:spPr>
          <a:xfrm>
            <a:off x="511270" y="1361054"/>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a:hlinkClick r:id="rId4" action="ppaction://hlinksldjump"/>
          </p:cNvPr>
          <p:cNvSpPr/>
          <p:nvPr/>
        </p:nvSpPr>
        <p:spPr>
          <a:xfrm>
            <a:off x="4601984" y="1330828"/>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ounded Rectangle 36">
            <a:hlinkClick r:id="rId10" action="ppaction://hlinksldjump"/>
          </p:cNvPr>
          <p:cNvSpPr/>
          <p:nvPr/>
        </p:nvSpPr>
        <p:spPr>
          <a:xfrm>
            <a:off x="6228184" y="4765476"/>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1">
            <a:hlinkClick r:id="rId11" action="ppaction://hlinksldjump"/>
            <a:extLst>
              <a:ext uri="{FF2B5EF4-FFF2-40B4-BE49-F238E27FC236}">
                <a16:creationId xmlns:a16="http://schemas.microsoft.com/office/drawing/2014/main" xmlns="" id="{5D233362-CB4D-4205-89A4-DFE9088A4832}"/>
              </a:ext>
            </a:extLst>
          </p:cNvPr>
          <p:cNvSpPr/>
          <p:nvPr/>
        </p:nvSpPr>
        <p:spPr>
          <a:xfrm>
            <a:off x="504373" y="3069779"/>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1">
            <a:hlinkClick r:id="rId11" action="ppaction://hlinksldjump"/>
            <a:extLst>
              <a:ext uri="{FF2B5EF4-FFF2-40B4-BE49-F238E27FC236}">
                <a16:creationId xmlns:a16="http://schemas.microsoft.com/office/drawing/2014/main" xmlns="" id="{8D82D594-381C-4EEB-956F-1C09B10B7644}"/>
              </a:ext>
            </a:extLst>
          </p:cNvPr>
          <p:cNvSpPr/>
          <p:nvPr/>
        </p:nvSpPr>
        <p:spPr>
          <a:xfrm>
            <a:off x="497327" y="3060145"/>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ounded Rectangle 35">
            <a:hlinkClick r:id="rId4" action="ppaction://hlinksldjump"/>
            <a:extLst>
              <a:ext uri="{FF2B5EF4-FFF2-40B4-BE49-F238E27FC236}">
                <a16:creationId xmlns:a16="http://schemas.microsoft.com/office/drawing/2014/main" xmlns="" id="{FFAFD7EC-B4C0-4BEB-8AEB-CF38A22A1250}"/>
              </a:ext>
            </a:extLst>
          </p:cNvPr>
          <p:cNvSpPr/>
          <p:nvPr/>
        </p:nvSpPr>
        <p:spPr>
          <a:xfrm>
            <a:off x="4574931" y="3099881"/>
            <a:ext cx="3816424" cy="16561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76695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17">
      <a:dk1>
        <a:sysClr val="windowText" lastClr="000000"/>
      </a:dk1>
      <a:lt1>
        <a:sysClr val="window" lastClr="FFFFFF"/>
      </a:lt1>
      <a:dk2>
        <a:srgbClr val="323232"/>
      </a:dk2>
      <a:lt2>
        <a:srgbClr val="E3DED1"/>
      </a:lt2>
      <a:accent1>
        <a:srgbClr val="0000FF"/>
      </a:accent1>
      <a:accent2>
        <a:srgbClr val="9F2936"/>
      </a:accent2>
      <a:accent3>
        <a:srgbClr val="FFFF00"/>
      </a:accent3>
      <a:accent4>
        <a:srgbClr val="4E8542"/>
      </a:accent4>
      <a:accent5>
        <a:srgbClr val="604878"/>
      </a:accent5>
      <a:accent6>
        <a:srgbClr val="C19859"/>
      </a:accent6>
      <a:hlink>
        <a:srgbClr val="0000FF"/>
      </a:hlink>
      <a:folHlink>
        <a:srgbClr val="0000FF"/>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57237</TotalTime>
  <Words>2965</Words>
  <Application>Microsoft Office PowerPoint</Application>
  <PresentationFormat>On-screen Show (16:9)</PresentationFormat>
  <Paragraphs>391</Paragraphs>
  <Slides>33</Slides>
  <Notes>31</Notes>
  <HiddenSlides>0</HiddenSlides>
  <MMClips>21</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Civic</vt:lpstr>
      <vt:lpstr>What do you know about Sittingbourne?</vt:lpstr>
      <vt:lpstr>Ten Fascinating Questions about Sittingbourne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LOCAL WORLD WAR ONE CENTENARY PROJECT INTRODUCTION</dc:title>
  <dc:creator>Richard Emmett</dc:creator>
  <cp:lastModifiedBy>Richard Emmett</cp:lastModifiedBy>
  <cp:revision>649</cp:revision>
  <cp:lastPrinted>2016-09-01T09:52:34Z</cp:lastPrinted>
  <dcterms:created xsi:type="dcterms:W3CDTF">2014-09-20T06:42:18Z</dcterms:created>
  <dcterms:modified xsi:type="dcterms:W3CDTF">2018-03-21T08:25:25Z</dcterms:modified>
</cp:coreProperties>
</file>